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1"/>
  </p:notesMasterIdLst>
  <p:sldIdLst>
    <p:sldId id="256" r:id="rId2"/>
    <p:sldId id="641" r:id="rId3"/>
    <p:sldId id="642" r:id="rId4"/>
    <p:sldId id="572" r:id="rId5"/>
    <p:sldId id="646" r:id="rId6"/>
    <p:sldId id="650" r:id="rId7"/>
    <p:sldId id="651" r:id="rId8"/>
    <p:sldId id="653" r:id="rId9"/>
    <p:sldId id="585" r:id="rId10"/>
    <p:sldId id="654" r:id="rId11"/>
    <p:sldId id="655" r:id="rId12"/>
    <p:sldId id="656" r:id="rId13"/>
    <p:sldId id="657" r:id="rId14"/>
    <p:sldId id="658" r:id="rId15"/>
    <p:sldId id="676" r:id="rId16"/>
    <p:sldId id="659" r:id="rId17"/>
    <p:sldId id="660" r:id="rId18"/>
    <p:sldId id="662" r:id="rId19"/>
    <p:sldId id="675" r:id="rId20"/>
    <p:sldId id="663" r:id="rId21"/>
    <p:sldId id="664" r:id="rId22"/>
    <p:sldId id="667" r:id="rId23"/>
    <p:sldId id="669" r:id="rId24"/>
    <p:sldId id="670" r:id="rId25"/>
    <p:sldId id="671" r:id="rId26"/>
    <p:sldId id="672" r:id="rId27"/>
    <p:sldId id="673" r:id="rId28"/>
    <p:sldId id="674" r:id="rId29"/>
    <p:sldId id="571" r:id="rId3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Nguyễn Mừng" initials="MN" lastIdx="1" clrIdx="0">
    <p:extLst>
      <p:ext uri="{19B8F6BF-5375-455C-9EA6-DF929625EA0E}">
        <p15:presenceInfo xmlns:p15="http://schemas.microsoft.com/office/powerpoint/2012/main" userId="S::mung.n@quatest3.com.vn::e4aec8e2-c120-416f-9138-ae0ccddf5a9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2BC"/>
    <a:srgbClr val="4472C4"/>
    <a:srgbClr val="0872B9"/>
    <a:srgbClr val="FBB615"/>
    <a:srgbClr val="FDB714"/>
    <a:srgbClr val="F58620"/>
    <a:srgbClr val="A7DFF8"/>
    <a:srgbClr val="FFFFFF"/>
    <a:srgbClr val="FFC000"/>
    <a:srgbClr val="8BC5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2623" autoAdjust="0"/>
    <p:restoredTop sz="95196" autoAdjust="0"/>
  </p:normalViewPr>
  <p:slideViewPr>
    <p:cSldViewPr snapToGrid="0">
      <p:cViewPr varScale="1">
        <p:scale>
          <a:sx n="112" d="100"/>
          <a:sy n="112" d="100"/>
        </p:scale>
        <p:origin x="1182" y="96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B0D3EC-CA48-DF48-9B02-9270A9738DDF}" type="datetimeFigureOut">
              <a:rPr lang="en-US"/>
              <a:t>16/07/2026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FF5F96-EDFF-454D-8232-E092BE4E1909}" type="slidenum">
              <a:r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83064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04BF79-FB27-7BAB-CF1F-2166A15246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1A1739E-2441-8C47-D18B-90FF1894AA8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4BD4780-689D-18BE-0255-A89CE87028E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100D549-C89D-3C42-CA8D-2AC174E500E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FF5F96-EDFF-454D-8232-E092BE4E190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260653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65F8FA-9631-FCAD-1B66-A7836EFBC2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1FDD6AB-3220-4218-FAFC-F23C9BD0C03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3782020-8D6B-E4A3-53F4-2D6868D6843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AC761D-89B8-F5F5-170B-5AE13E27FC5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FF5F96-EDFF-454D-8232-E092BE4E1909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564946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7FC631-A45C-907A-1C1C-914B79E8E0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0E63731-30A1-F779-658F-A9BF8337DF7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651A29A-8272-4086-877F-C1FC2A587A2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20ABB9-A54C-6E10-E17B-E74BDDE045F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FF5F96-EDFF-454D-8232-E092BE4E1909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63896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56406D-621E-CCAA-D3F3-22462E0127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4CA21A1-2533-FAA9-7D31-4063F6DE5F6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6396737-36F5-06BF-F19B-127918963C3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A930C11-6A0E-D02F-450D-BF2803EE925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FF5F96-EDFF-454D-8232-E092BE4E190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86344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3FE1D7-92F8-FDB6-81D5-8E71B0CCC0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327F3C1-F4BC-F67A-9DA9-BBF9ACCC905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AF4113C-7A48-1035-FC6A-242FD2A98F6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FEDEA0-18D9-69E8-D0CC-1BF18CADB90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FF5F96-EDFF-454D-8232-E092BE4E190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85622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613AEF-780F-0BEC-AAEB-6524711D0E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F035E5E-387E-DB6A-A44E-CC571D7DF3F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96DABDE-4283-36C3-807B-2AB0D84D749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FBF0E8B-36B1-5ADF-709E-9C3ACA12E04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FF5F96-EDFF-454D-8232-E092BE4E190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90225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505673-9521-383F-F426-5FA56A90A4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8D0D608-4532-91FA-49F0-93DE63BF658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899C111-B73C-68D2-AE67-7B8C6C90928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8DA70F4-FFEE-BC69-7262-AEC937D8660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FF5F96-EDFF-454D-8232-E092BE4E1909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89219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9B2028-CCD8-2312-FEEB-EF8739693C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BB7165A-122B-5B80-269F-CC91217AA4B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875CC20-1899-5B85-891E-8F500F25308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69F6B3-5522-B227-9559-CA8BCF99FBF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FF5F96-EDFF-454D-8232-E092BE4E1909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67723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DFC852-25B0-6A8E-AE2F-1D37022198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F8942EE-2F3E-5213-CB71-D7B4B7334D4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CF391E7-97D5-85B9-FFAB-9E3AB0800DA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9F61F4-0995-EF4E-EBDE-78D1E9CF08E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FF5F96-EDFF-454D-8232-E092BE4E1909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36467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8CEDBA-A874-60E8-CDDD-32BC867933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3A4C38C-94B6-7747-0EAD-07F6076BB4D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EB5EF3E-3FD0-A331-1073-5AEEFA94146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2584260-6B22-CDD8-949B-09C28C9690A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FF5F96-EDFF-454D-8232-E092BE4E1909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525644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E0D860-4317-277E-DD36-03CCCCC0F2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16448B0-AA69-918C-AD95-D7A16DE0E72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D97C793-A377-43B1-C831-E810F1F074E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6583D1-3DDE-D0C4-158F-2DB708BCFFA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FF5F96-EDFF-454D-8232-E092BE4E1909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80283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8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png"/><Relationship Id="rId4" Type="http://schemas.openxmlformats.org/officeDocument/2006/relationships/image" Target="../media/image4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28650" y="2642034"/>
            <a:ext cx="7906109" cy="628739"/>
          </a:xfrm>
        </p:spPr>
        <p:txBody>
          <a:bodyPr anchor="b">
            <a:noAutofit/>
          </a:bodyPr>
          <a:lstStyle>
            <a:lvl1pPr algn="l">
              <a:defRPr sz="32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28650" y="3357623"/>
            <a:ext cx="6858000" cy="429373"/>
          </a:xfrm>
        </p:spPr>
        <p:txBody>
          <a:bodyPr>
            <a:normAutofit/>
          </a:bodyPr>
          <a:lstStyle>
            <a:lvl1pPr marL="0" indent="0" algn="l">
              <a:buNone/>
              <a:defRPr sz="2000" b="1" i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9414" y="467218"/>
            <a:ext cx="1457746" cy="954750"/>
          </a:xfrm>
          <a:prstGeom prst="rect">
            <a:avLst/>
          </a:prstGeom>
        </p:spPr>
      </p:pic>
      <p:sp>
        <p:nvSpPr>
          <p:cNvPr id="11" name="TextBox 10"/>
          <p:cNvSpPr txBox="1"/>
          <p:nvPr userDrawn="1"/>
        </p:nvSpPr>
        <p:spPr>
          <a:xfrm>
            <a:off x="2207160" y="1118050"/>
            <a:ext cx="657327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TRUNG TÂM KỸ THUẬT TIÊU CHUẨN ĐO L</a:t>
            </a:r>
            <a:r>
              <a:rPr lang="vi-VN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ỜNG CHẤT L</a:t>
            </a:r>
            <a:r>
              <a:rPr lang="vi-VN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ỢNG 3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855" y="2847427"/>
            <a:ext cx="615253" cy="710302"/>
          </a:xfrm>
          <a:prstGeom prst="rect">
            <a:avLst/>
          </a:prstGeom>
        </p:spPr>
      </p:pic>
      <p:grpSp>
        <p:nvGrpSpPr>
          <p:cNvPr id="18" name="Group 17"/>
          <p:cNvGrpSpPr/>
          <p:nvPr userDrawn="1"/>
        </p:nvGrpSpPr>
        <p:grpSpPr>
          <a:xfrm>
            <a:off x="6595973" y="4857843"/>
            <a:ext cx="2155771" cy="646331"/>
            <a:chOff x="6457950" y="4504160"/>
            <a:chExt cx="2155771" cy="646331"/>
          </a:xfrm>
        </p:grpSpPr>
        <p:pic>
          <p:nvPicPr>
            <p:cNvPr id="15" name="Picture 14"/>
            <p:cNvPicPr>
              <a:picLocks noChangeAspect="1"/>
            </p:cNvPicPr>
            <p:nvPr userDrawn="1"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57950" y="4535115"/>
              <a:ext cx="506218" cy="584422"/>
            </a:xfrm>
            <a:prstGeom prst="rect">
              <a:avLst/>
            </a:prstGeom>
          </p:spPr>
        </p:pic>
        <p:sp>
          <p:nvSpPr>
            <p:cNvPr id="16" name="Rectangle 15"/>
            <p:cNvSpPr/>
            <p:nvPr userDrawn="1"/>
          </p:nvSpPr>
          <p:spPr>
            <a:xfrm>
              <a:off x="7007298" y="4535115"/>
              <a:ext cx="55579" cy="58442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/>
            <p:cNvSpPr txBox="1"/>
            <p:nvPr userDrawn="1"/>
          </p:nvSpPr>
          <p:spPr>
            <a:xfrm>
              <a:off x="7035087" y="4504160"/>
              <a:ext cx="157863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b="0" i="1">
                  <a:solidFill>
                    <a:schemeClr val="bg1"/>
                  </a:solidFill>
                  <a:latin typeface="UTM Avo" panose="02040603050506020204" pitchFamily="18" charset="0"/>
                </a:rPr>
                <a:t>CHÍNH XÁC</a:t>
              </a:r>
            </a:p>
            <a:p>
              <a:r>
                <a:rPr lang="en-US" sz="900" b="0" i="1">
                  <a:solidFill>
                    <a:schemeClr val="bg1"/>
                  </a:solidFill>
                  <a:latin typeface="UTM Avo" panose="02040603050506020204" pitchFamily="18" charset="0"/>
                </a:rPr>
                <a:t>KHÁCH QUAN</a:t>
              </a:r>
            </a:p>
            <a:p>
              <a:r>
                <a:rPr lang="en-US" sz="900" b="0" i="1">
                  <a:solidFill>
                    <a:schemeClr val="bg1"/>
                  </a:solidFill>
                  <a:latin typeface="UTM Avo" panose="02040603050506020204" pitchFamily="18" charset="0"/>
                </a:rPr>
                <a:t>KỊP THỜI</a:t>
              </a:r>
            </a:p>
            <a:p>
              <a:r>
                <a:rPr lang="en-US" sz="900" b="0" i="1">
                  <a:solidFill>
                    <a:schemeClr val="bg1"/>
                  </a:solidFill>
                  <a:latin typeface="UTM Avo" panose="02040603050506020204" pitchFamily="18" charset="0"/>
                </a:rPr>
                <a:t>TIN CẬY</a:t>
              </a:r>
            </a:p>
          </p:txBody>
        </p:sp>
      </p:grpSp>
      <p:sp>
        <p:nvSpPr>
          <p:cNvPr id="19" name="Rectangle 18"/>
          <p:cNvSpPr/>
          <p:nvPr userDrawn="1"/>
        </p:nvSpPr>
        <p:spPr>
          <a:xfrm>
            <a:off x="615253" y="6242422"/>
            <a:ext cx="1737360" cy="91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 userDrawn="1"/>
        </p:nvSpPr>
        <p:spPr>
          <a:xfrm>
            <a:off x="525134" y="6249417"/>
            <a:ext cx="133241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>
                <a:solidFill>
                  <a:schemeClr val="bg1"/>
                </a:solidFill>
                <a:latin typeface="UTM Avo" panose="02040603050506020204" pitchFamily="18" charset="0"/>
              </a:rPr>
              <a:t>©</a:t>
            </a:r>
            <a:r>
              <a:rPr lang="vi-VN" sz="1050">
                <a:solidFill>
                  <a:schemeClr val="bg1"/>
                </a:solidFill>
                <a:latin typeface="UTM Avo" panose="02040603050506020204" pitchFamily="18" charset="0"/>
              </a:rPr>
              <a:t> 2017</a:t>
            </a:r>
            <a:r>
              <a:rPr lang="en-US" sz="1050">
                <a:solidFill>
                  <a:schemeClr val="bg1"/>
                </a:solidFill>
                <a:latin typeface="UTM Avo" panose="02040603050506020204" pitchFamily="18" charset="0"/>
              </a:rPr>
              <a:t> QUATEST 3</a:t>
            </a:r>
          </a:p>
        </p:txBody>
      </p:sp>
      <p:sp>
        <p:nvSpPr>
          <p:cNvPr id="21" name="TextBox 20"/>
          <p:cNvSpPr txBox="1"/>
          <p:nvPr userDrawn="1"/>
        </p:nvSpPr>
        <p:spPr>
          <a:xfrm>
            <a:off x="525134" y="5999697"/>
            <a:ext cx="19450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>
                <a:solidFill>
                  <a:schemeClr val="bg1"/>
                </a:solidFill>
                <a:latin typeface="UTM Avo" panose="02040603050506020204" pitchFamily="18" charset="0"/>
              </a:rPr>
              <a:t>www.quatest3.com.vn</a:t>
            </a:r>
          </a:p>
        </p:txBody>
      </p:sp>
    </p:spTree>
    <p:extLst>
      <p:ext uri="{BB962C8B-B14F-4D97-AF65-F5344CB8AC3E}">
        <p14:creationId xmlns:p14="http://schemas.microsoft.com/office/powerpoint/2010/main" val="9384040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ingle Chapter Slide Dark Background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163834" y="2692083"/>
            <a:ext cx="6925345" cy="1431349"/>
          </a:xfrm>
        </p:spPr>
        <p:txBody>
          <a:bodyPr>
            <a:noAutofit/>
          </a:bodyPr>
          <a:lstStyle>
            <a:lvl1pPr algn="ctr">
              <a:defRPr sz="3000" b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7" name="Straight Connector 6"/>
          <p:cNvCxnSpPr>
            <a:cxnSpLocks/>
          </p:cNvCxnSpPr>
          <p:nvPr userDrawn="1"/>
        </p:nvCxnSpPr>
        <p:spPr>
          <a:xfrm>
            <a:off x="1370078" y="5925633"/>
            <a:ext cx="6786203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A9FF09CE-D059-D046-88FC-088850C59E7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0873" y="716335"/>
            <a:ext cx="1491264" cy="1260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7744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hapter Slide Right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372100" y="1383506"/>
            <a:ext cx="3467100" cy="1325563"/>
          </a:xfrm>
        </p:spPr>
        <p:txBody>
          <a:bodyPr>
            <a:noAutofit/>
          </a:bodyPr>
          <a:lstStyle>
            <a:lvl1pPr>
              <a:defRPr sz="3200" b="0" baseline="0">
                <a:solidFill>
                  <a:srgbClr val="0072B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72100" y="2940050"/>
            <a:ext cx="3467100" cy="3041650"/>
          </a:xfrm>
        </p:spPr>
        <p:txBody>
          <a:bodyPr>
            <a:normAutofit/>
          </a:bodyPr>
          <a:lstStyle>
            <a:lvl1pPr marL="228600" indent="-228600">
              <a:lnSpc>
                <a:spcPct val="150000"/>
              </a:lnSpc>
              <a:spcAft>
                <a:spcPts val="600"/>
              </a:spcAft>
              <a:buSzPct val="100000"/>
              <a:buFontTx/>
              <a:buBlip>
                <a:blip r:embed="rId3"/>
              </a:buBlip>
              <a:defRPr sz="1600" b="1">
                <a:solidFill>
                  <a:srgbClr val="0072B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>
              <a:lnSpc>
                <a:spcPct val="150000"/>
              </a:lnSpc>
              <a:spcAft>
                <a:spcPts val="600"/>
              </a:spcAft>
              <a:buSzPct val="150000"/>
              <a:buFontTx/>
              <a:buBlip>
                <a:blip r:embed="rId4"/>
              </a:buBlip>
              <a:defRPr sz="1400" b="1">
                <a:solidFill>
                  <a:srgbClr val="0072BC"/>
                </a:solidFill>
                <a:latin typeface="UTM Avo" panose="02040603050506020204" pitchFamily="18" charset="0"/>
              </a:defRPr>
            </a:lvl2pPr>
            <a:lvl3pPr marL="1143000" indent="-228600">
              <a:lnSpc>
                <a:spcPct val="150000"/>
              </a:lnSpc>
              <a:spcAft>
                <a:spcPts val="600"/>
              </a:spcAft>
              <a:buSzPct val="150000"/>
              <a:buFontTx/>
              <a:buBlip>
                <a:blip r:embed="rId4"/>
              </a:buBlip>
              <a:defRPr sz="1200" b="1">
                <a:solidFill>
                  <a:srgbClr val="0072BC"/>
                </a:solidFill>
                <a:latin typeface="UTM Avo" panose="02040603050506020204" pitchFamily="18" charset="0"/>
              </a:defRPr>
            </a:lvl3pPr>
            <a:lvl4pPr marL="1600200" indent="-228600">
              <a:lnSpc>
                <a:spcPct val="150000"/>
              </a:lnSpc>
              <a:spcAft>
                <a:spcPts val="600"/>
              </a:spcAft>
              <a:buSzPct val="150000"/>
              <a:buFontTx/>
              <a:buBlip>
                <a:blip r:embed="rId4"/>
              </a:buBlip>
              <a:defRPr sz="1100" b="1">
                <a:solidFill>
                  <a:srgbClr val="0072BC"/>
                </a:solidFill>
                <a:latin typeface="UTM Avo" panose="02040603050506020204" pitchFamily="18" charset="0"/>
              </a:defRPr>
            </a:lvl4pPr>
            <a:lvl5pPr marL="2057400" indent="-228600">
              <a:lnSpc>
                <a:spcPct val="150000"/>
              </a:lnSpc>
              <a:spcAft>
                <a:spcPts val="600"/>
              </a:spcAft>
              <a:buSzPct val="150000"/>
              <a:buFontTx/>
              <a:buBlip>
                <a:blip r:embed="rId4"/>
              </a:buBlip>
              <a:defRPr sz="1100" b="1">
                <a:solidFill>
                  <a:srgbClr val="0072BC"/>
                </a:solidFill>
                <a:latin typeface="UTM Avo" panose="02040603050506020204" pitchFamily="18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32813" y="236053"/>
            <a:ext cx="1449938" cy="950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00735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hapter Slide Leaf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68779" y="1383506"/>
            <a:ext cx="3467100" cy="1325563"/>
          </a:xfrm>
        </p:spPr>
        <p:txBody>
          <a:bodyPr>
            <a:noAutofit/>
          </a:bodyPr>
          <a:lstStyle>
            <a:lvl1pPr>
              <a:defRPr sz="3200" b="0" baseline="0">
                <a:solidFill>
                  <a:srgbClr val="0072B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8779" y="2940050"/>
            <a:ext cx="3467100" cy="3041650"/>
          </a:xfrm>
        </p:spPr>
        <p:txBody>
          <a:bodyPr>
            <a:normAutofit/>
          </a:bodyPr>
          <a:lstStyle>
            <a:lvl1pPr marL="228600" indent="-228600">
              <a:lnSpc>
                <a:spcPct val="150000"/>
              </a:lnSpc>
              <a:spcAft>
                <a:spcPts val="600"/>
              </a:spcAft>
              <a:buSzPct val="150000"/>
              <a:buFontTx/>
              <a:buBlip>
                <a:blip r:embed="rId3"/>
              </a:buBlip>
              <a:defRPr sz="1600" b="1">
                <a:solidFill>
                  <a:srgbClr val="0072B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>
              <a:lnSpc>
                <a:spcPct val="150000"/>
              </a:lnSpc>
              <a:spcAft>
                <a:spcPts val="600"/>
              </a:spcAft>
              <a:buSzPct val="150000"/>
              <a:buFontTx/>
              <a:buBlip>
                <a:blip r:embed="rId4"/>
              </a:buBlip>
              <a:defRPr sz="1400" b="1">
                <a:solidFill>
                  <a:srgbClr val="0072BC"/>
                </a:solidFill>
                <a:latin typeface="UTM Avo" panose="02040603050506020204" pitchFamily="18" charset="0"/>
              </a:defRPr>
            </a:lvl2pPr>
            <a:lvl3pPr marL="1143000" indent="-228600">
              <a:lnSpc>
                <a:spcPct val="150000"/>
              </a:lnSpc>
              <a:spcAft>
                <a:spcPts val="600"/>
              </a:spcAft>
              <a:buSzPct val="150000"/>
              <a:buFontTx/>
              <a:buBlip>
                <a:blip r:embed="rId4"/>
              </a:buBlip>
              <a:defRPr sz="1200" b="1">
                <a:solidFill>
                  <a:srgbClr val="0072BC"/>
                </a:solidFill>
                <a:latin typeface="UTM Avo" panose="02040603050506020204" pitchFamily="18" charset="0"/>
              </a:defRPr>
            </a:lvl3pPr>
            <a:lvl4pPr marL="1600200" indent="-228600">
              <a:lnSpc>
                <a:spcPct val="150000"/>
              </a:lnSpc>
              <a:spcAft>
                <a:spcPts val="600"/>
              </a:spcAft>
              <a:buSzPct val="150000"/>
              <a:buFontTx/>
              <a:buBlip>
                <a:blip r:embed="rId4"/>
              </a:buBlip>
              <a:defRPr sz="1100" b="1">
                <a:solidFill>
                  <a:srgbClr val="0072BC"/>
                </a:solidFill>
                <a:latin typeface="UTM Avo" panose="02040603050506020204" pitchFamily="18" charset="0"/>
              </a:defRPr>
            </a:lvl4pPr>
            <a:lvl5pPr marL="2057400" indent="-228600">
              <a:lnSpc>
                <a:spcPct val="150000"/>
              </a:lnSpc>
              <a:spcAft>
                <a:spcPts val="600"/>
              </a:spcAft>
              <a:buSzPct val="150000"/>
              <a:buFontTx/>
              <a:buBlip>
                <a:blip r:embed="rId4"/>
              </a:buBlip>
              <a:defRPr sz="1100" b="1">
                <a:solidFill>
                  <a:srgbClr val="0072BC"/>
                </a:solidFill>
                <a:latin typeface="UTM Avo" panose="02040603050506020204" pitchFamily="18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2391" y="317040"/>
            <a:ext cx="1449938" cy="950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15626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ontent Slide Single-line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3887" y="439848"/>
            <a:ext cx="6630927" cy="619125"/>
          </a:xfrm>
        </p:spPr>
        <p:txBody>
          <a:bodyPr anchor="b">
            <a:noAutofit/>
          </a:bodyPr>
          <a:lstStyle>
            <a:lvl1pPr>
              <a:defRPr sz="3200" b="1">
                <a:solidFill>
                  <a:srgbClr val="0072B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4129" y="1518445"/>
            <a:ext cx="7886700" cy="1500187"/>
          </a:xfrm>
        </p:spPr>
        <p:txBody>
          <a:bodyPr>
            <a:normAutofit/>
          </a:bodyPr>
          <a:lstStyle>
            <a:lvl1pPr marL="91440" indent="-285750" algn="just">
              <a:lnSpc>
                <a:spcPct val="100000"/>
              </a:lnSpc>
              <a:spcBef>
                <a:spcPts val="0"/>
              </a:spcBef>
              <a:buSzPct val="150000"/>
              <a:buFontTx/>
              <a:buBlip>
                <a:blip r:embed="rId2"/>
              </a:buBlip>
              <a:defRPr sz="1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cxnSp>
        <p:nvCxnSpPr>
          <p:cNvPr id="10" name="Straight Connector 9"/>
          <p:cNvCxnSpPr>
            <a:cxnSpLocks/>
          </p:cNvCxnSpPr>
          <p:nvPr userDrawn="1"/>
        </p:nvCxnSpPr>
        <p:spPr>
          <a:xfrm>
            <a:off x="623888" y="1077588"/>
            <a:ext cx="6786203" cy="0"/>
          </a:xfrm>
          <a:prstGeom prst="line">
            <a:avLst/>
          </a:prstGeom>
          <a:ln w="28575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61738" y="189512"/>
            <a:ext cx="1449938" cy="95097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020" y="164989"/>
            <a:ext cx="506218" cy="584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18358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ontent Slide Double-line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3887" y="439848"/>
            <a:ext cx="6760323" cy="939660"/>
          </a:xfrm>
        </p:spPr>
        <p:txBody>
          <a:bodyPr anchor="b">
            <a:noAutofit/>
          </a:bodyPr>
          <a:lstStyle>
            <a:lvl1pPr>
              <a:defRPr sz="3200">
                <a:solidFill>
                  <a:srgbClr val="0072B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4129" y="1767737"/>
            <a:ext cx="7886700" cy="1500187"/>
          </a:xfrm>
        </p:spPr>
        <p:txBody>
          <a:bodyPr>
            <a:normAutofit/>
          </a:bodyPr>
          <a:lstStyle>
            <a:lvl1pPr marL="91440" indent="-285750" algn="just">
              <a:lnSpc>
                <a:spcPct val="100000"/>
              </a:lnSpc>
              <a:spcBef>
                <a:spcPts val="0"/>
              </a:spcBef>
              <a:buSzPct val="150000"/>
              <a:buFontTx/>
              <a:buBlip>
                <a:blip r:embed="rId2"/>
              </a:buBlip>
              <a:defRPr sz="1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cxnSp>
        <p:nvCxnSpPr>
          <p:cNvPr id="7" name="Straight Connector 6"/>
          <p:cNvCxnSpPr>
            <a:cxnSpLocks/>
          </p:cNvCxnSpPr>
          <p:nvPr userDrawn="1"/>
        </p:nvCxnSpPr>
        <p:spPr>
          <a:xfrm>
            <a:off x="623888" y="1379508"/>
            <a:ext cx="6738241" cy="0"/>
          </a:xfrm>
          <a:prstGeom prst="line">
            <a:avLst/>
          </a:prstGeom>
          <a:ln w="28575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61738" y="189512"/>
            <a:ext cx="1449938" cy="95097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020" y="164989"/>
            <a:ext cx="506218" cy="584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0187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with Subti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3887" y="439848"/>
            <a:ext cx="6738241" cy="619125"/>
          </a:xfrm>
        </p:spPr>
        <p:txBody>
          <a:bodyPr anchor="b">
            <a:noAutofit/>
          </a:bodyPr>
          <a:lstStyle>
            <a:lvl1pPr>
              <a:defRPr sz="3200">
                <a:solidFill>
                  <a:srgbClr val="0072B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4129" y="1518445"/>
            <a:ext cx="7886700" cy="1500187"/>
          </a:xfrm>
        </p:spPr>
        <p:txBody>
          <a:bodyPr>
            <a:normAutofit/>
          </a:bodyPr>
          <a:lstStyle>
            <a:lvl1pPr marL="91440" indent="-285750" algn="just">
              <a:lnSpc>
                <a:spcPct val="100000"/>
              </a:lnSpc>
              <a:spcBef>
                <a:spcPts val="0"/>
              </a:spcBef>
              <a:buSzPct val="150000"/>
              <a:buFontTx/>
              <a:buBlip>
                <a:blip r:embed="rId2"/>
              </a:buBlip>
              <a:defRPr sz="1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Subtitle 2"/>
          <p:cNvSpPr>
            <a:spLocks noGrp="1"/>
          </p:cNvSpPr>
          <p:nvPr>
            <p:ph type="subTitle" idx="10"/>
          </p:nvPr>
        </p:nvSpPr>
        <p:spPr>
          <a:xfrm>
            <a:off x="623887" y="1110519"/>
            <a:ext cx="6738241" cy="429373"/>
          </a:xfrm>
        </p:spPr>
        <p:txBody>
          <a:bodyPr>
            <a:normAutofit/>
          </a:bodyPr>
          <a:lstStyle>
            <a:lvl1pPr marL="0" indent="0" algn="l">
              <a:buNone/>
              <a:defRPr sz="2000" b="1" i="1">
                <a:solidFill>
                  <a:srgbClr val="0072B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61738" y="189512"/>
            <a:ext cx="1449938" cy="950976"/>
          </a:xfrm>
          <a:prstGeom prst="rect">
            <a:avLst/>
          </a:prstGeom>
        </p:spPr>
      </p:pic>
      <p:cxnSp>
        <p:nvCxnSpPr>
          <p:cNvPr id="13" name="Straight Connector 12"/>
          <p:cNvCxnSpPr>
            <a:cxnSpLocks/>
          </p:cNvCxnSpPr>
          <p:nvPr userDrawn="1"/>
        </p:nvCxnSpPr>
        <p:spPr>
          <a:xfrm>
            <a:off x="623888" y="1077588"/>
            <a:ext cx="6786203" cy="0"/>
          </a:xfrm>
          <a:prstGeom prst="line">
            <a:avLst/>
          </a:prstGeom>
          <a:ln w="28575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020" y="164989"/>
            <a:ext cx="506218" cy="584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74735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ontent Slide Single-line Header with Footer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3887" y="439848"/>
            <a:ext cx="6786203" cy="619125"/>
          </a:xfrm>
        </p:spPr>
        <p:txBody>
          <a:bodyPr anchor="b">
            <a:noAutofit/>
          </a:bodyPr>
          <a:lstStyle>
            <a:lvl1pPr>
              <a:defRPr sz="3200">
                <a:solidFill>
                  <a:srgbClr val="0072B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4129" y="1518445"/>
            <a:ext cx="7886700" cy="1500187"/>
          </a:xfrm>
        </p:spPr>
        <p:txBody>
          <a:bodyPr>
            <a:normAutofit/>
          </a:bodyPr>
          <a:lstStyle>
            <a:lvl1pPr marL="173038" indent="-173038" algn="just">
              <a:lnSpc>
                <a:spcPct val="100000"/>
              </a:lnSpc>
              <a:spcBef>
                <a:spcPts val="0"/>
              </a:spcBef>
              <a:buSzPct val="150000"/>
              <a:buFontTx/>
              <a:buBlip>
                <a:blip r:embed="rId3"/>
              </a:buBlip>
              <a:defRPr sz="1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61738" y="189512"/>
            <a:ext cx="1449938" cy="950976"/>
          </a:xfrm>
          <a:prstGeom prst="rect">
            <a:avLst/>
          </a:prstGeom>
        </p:spPr>
      </p:pic>
      <p:cxnSp>
        <p:nvCxnSpPr>
          <p:cNvPr id="14" name="Straight Connector 13"/>
          <p:cNvCxnSpPr>
            <a:cxnSpLocks/>
          </p:cNvCxnSpPr>
          <p:nvPr userDrawn="1"/>
        </p:nvCxnSpPr>
        <p:spPr>
          <a:xfrm>
            <a:off x="623888" y="1077588"/>
            <a:ext cx="6786203" cy="0"/>
          </a:xfrm>
          <a:prstGeom prst="line">
            <a:avLst/>
          </a:prstGeom>
          <a:ln w="28575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020" y="164989"/>
            <a:ext cx="506218" cy="584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63981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with Subtile &amp; Footer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3887" y="439848"/>
            <a:ext cx="6738241" cy="619125"/>
          </a:xfrm>
        </p:spPr>
        <p:txBody>
          <a:bodyPr anchor="b">
            <a:noAutofit/>
          </a:bodyPr>
          <a:lstStyle>
            <a:lvl1pPr>
              <a:defRPr sz="3200">
                <a:solidFill>
                  <a:srgbClr val="0072B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4129" y="1518445"/>
            <a:ext cx="7886700" cy="1500187"/>
          </a:xfrm>
        </p:spPr>
        <p:txBody>
          <a:bodyPr>
            <a:normAutofit/>
          </a:bodyPr>
          <a:lstStyle>
            <a:lvl1pPr marL="173038" indent="-173038" algn="just">
              <a:lnSpc>
                <a:spcPct val="100000"/>
              </a:lnSpc>
              <a:spcBef>
                <a:spcPts val="0"/>
              </a:spcBef>
              <a:buSzPct val="150000"/>
              <a:buFontTx/>
              <a:buBlip>
                <a:blip r:embed="rId3"/>
              </a:buBlip>
              <a:defRPr sz="1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020" y="164989"/>
            <a:ext cx="506218" cy="584422"/>
          </a:xfrm>
          <a:prstGeom prst="rect">
            <a:avLst/>
          </a:prstGeom>
        </p:spPr>
      </p:pic>
      <p:sp>
        <p:nvSpPr>
          <p:cNvPr id="6" name="Subtitle 2"/>
          <p:cNvSpPr>
            <a:spLocks noGrp="1"/>
          </p:cNvSpPr>
          <p:nvPr>
            <p:ph type="subTitle" idx="10"/>
          </p:nvPr>
        </p:nvSpPr>
        <p:spPr>
          <a:xfrm>
            <a:off x="623887" y="1110519"/>
            <a:ext cx="6738241" cy="429373"/>
          </a:xfrm>
        </p:spPr>
        <p:txBody>
          <a:bodyPr>
            <a:normAutofit/>
          </a:bodyPr>
          <a:lstStyle>
            <a:lvl1pPr marL="0" indent="0" algn="l">
              <a:buNone/>
              <a:defRPr sz="2000" b="1" i="1">
                <a:solidFill>
                  <a:srgbClr val="0072B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cxnSp>
        <p:nvCxnSpPr>
          <p:cNvPr id="11" name="Straight Connector 10"/>
          <p:cNvCxnSpPr>
            <a:cxnSpLocks/>
          </p:cNvCxnSpPr>
          <p:nvPr userDrawn="1"/>
        </p:nvCxnSpPr>
        <p:spPr>
          <a:xfrm>
            <a:off x="623888" y="1077588"/>
            <a:ext cx="6786203" cy="0"/>
          </a:xfrm>
          <a:prstGeom prst="line">
            <a:avLst/>
          </a:prstGeom>
          <a:ln w="28575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61738" y="189512"/>
            <a:ext cx="1449938" cy="950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36592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Dark Background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3887" y="491799"/>
            <a:ext cx="6786203" cy="585789"/>
          </a:xfrm>
        </p:spPr>
        <p:txBody>
          <a:bodyPr>
            <a:noAutofit/>
          </a:bodyPr>
          <a:lstStyle>
            <a:lvl1pPr>
              <a:defRPr sz="32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57834" y="185738"/>
            <a:ext cx="1457746" cy="954750"/>
          </a:xfrm>
          <a:prstGeom prst="rect">
            <a:avLst/>
          </a:prstGeom>
        </p:spPr>
      </p:pic>
      <p:sp>
        <p:nvSpPr>
          <p:cNvPr id="15" name="Text Placeholder 2"/>
          <p:cNvSpPr>
            <a:spLocks noGrp="1"/>
          </p:cNvSpPr>
          <p:nvPr>
            <p:ph type="body" idx="1"/>
          </p:nvPr>
        </p:nvSpPr>
        <p:spPr>
          <a:xfrm>
            <a:off x="523875" y="1270795"/>
            <a:ext cx="7886700" cy="1500187"/>
          </a:xfrm>
        </p:spPr>
        <p:txBody>
          <a:bodyPr tIns="91440">
            <a:normAutofit/>
          </a:bodyPr>
          <a:lstStyle>
            <a:lvl1pPr marL="91440" indent="-285750" algn="just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SzPct val="150000"/>
              <a:buFontTx/>
              <a:buBlip>
                <a:blip r:embed="rId4"/>
              </a:buBlip>
              <a:defRPr sz="1100" strike="noStrike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cxnSp>
        <p:nvCxnSpPr>
          <p:cNvPr id="7" name="Straight Connector 6"/>
          <p:cNvCxnSpPr>
            <a:cxnSpLocks/>
          </p:cNvCxnSpPr>
          <p:nvPr userDrawn="1"/>
        </p:nvCxnSpPr>
        <p:spPr>
          <a:xfrm>
            <a:off x="623888" y="1077588"/>
            <a:ext cx="6786203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020" y="164989"/>
            <a:ext cx="506218" cy="584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40297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D61A54-D504-45DA-AA5B-6FA9237090B7}" type="datetimeFigureOut">
              <a:rPr lang="en-US" smtClean="0"/>
              <a:t>16/07/2026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125FD6-A53C-4621-B935-1D488A632A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49778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75" r:id="rId3"/>
    <p:sldLayoutId id="2147483663" r:id="rId4"/>
    <p:sldLayoutId id="2147483676" r:id="rId5"/>
    <p:sldLayoutId id="2147483672" r:id="rId6"/>
    <p:sldLayoutId id="2147483674" r:id="rId7"/>
    <p:sldLayoutId id="2147483673" r:id="rId8"/>
    <p:sldLayoutId id="2147483664" r:id="rId9"/>
    <p:sldLayoutId id="2147483677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3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sv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8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5.svg"/><Relationship Id="rId4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3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7.png"/><Relationship Id="rId4" Type="http://schemas.openxmlformats.org/officeDocument/2006/relationships/image" Target="../media/image2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D95CC07E-C565-3767-717F-CC49777F0DF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68924" y="2424546"/>
            <a:ext cx="7899662" cy="2609368"/>
          </a:xfrm>
        </p:spPr>
        <p:txBody>
          <a:bodyPr>
            <a:normAutofit fontScale="90000"/>
          </a:bodyPr>
          <a:lstStyle/>
          <a:p>
            <a:pPr>
              <a:lnSpc>
                <a:spcPct val="110000"/>
              </a:lnSpc>
            </a:pPr>
            <a:br>
              <a:rPr lang="en-US" sz="3500" b="1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3500" b="1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3500" b="1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3500" b="1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500" b="1">
                <a:latin typeface="Times New Roman" panose="02020603050405020304" pitchFamily="18" charset="0"/>
                <a:cs typeface="Times New Roman" panose="02020603050405020304" pitchFamily="18" charset="0"/>
              </a:rPr>
              <a:t>NĂNG LỰC THỬ NGHIỆM</a:t>
            </a:r>
            <a:br>
              <a:rPr lang="en-US" sz="3500" b="1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500" b="1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CÁP ĐIỆN </a:t>
            </a:r>
            <a:br>
              <a:rPr lang="en-US" sz="3500" b="1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35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Subtitle 1">
            <a:extLst>
              <a:ext uri="{FF2B5EF4-FFF2-40B4-BE49-F238E27FC236}">
                <a16:creationId xmlns:a16="http://schemas.microsoft.com/office/drawing/2014/main" id="{9273D60F-978A-B8CF-ADD0-6A9DCCD4882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996965" y="5910606"/>
            <a:ext cx="4694548" cy="628738"/>
          </a:xfrm>
        </p:spPr>
        <p:txBody>
          <a:bodyPr>
            <a:normAutofit fontScale="85000" lnSpcReduction="20000"/>
          </a:bodyPr>
          <a:lstStyle/>
          <a:p>
            <a:r>
              <a:rPr lang="en-US" b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b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b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b="0">
                <a:latin typeface="Times New Roman" panose="02020603050405020304" pitchFamily="18" charset="0"/>
                <a:cs typeface="Times New Roman" panose="02020603050405020304" pitchFamily="18" charset="0"/>
              </a:rPr>
              <a:t>: Nguyễn Mừng</a:t>
            </a:r>
          </a:p>
          <a:p>
            <a:r>
              <a:rPr lang="en-US" b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b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thử</a:t>
            </a:r>
            <a:r>
              <a:rPr lang="en-US" b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b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b="0">
                <a:latin typeface="Times New Roman" panose="02020603050405020304" pitchFamily="18" charset="0"/>
                <a:cs typeface="Times New Roman" panose="02020603050405020304" pitchFamily="18" charset="0"/>
              </a:rPr>
              <a:t> Công </a:t>
            </a:r>
            <a:r>
              <a:rPr lang="en-US" b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b="0">
                <a:latin typeface="Times New Roman" panose="02020603050405020304" pitchFamily="18" charset="0"/>
                <a:cs typeface="Times New Roman" panose="02020603050405020304" pitchFamily="18" charset="0"/>
              </a:rPr>
              <a:t> – Quatest3</a:t>
            </a:r>
          </a:p>
        </p:txBody>
      </p:sp>
    </p:spTree>
    <p:extLst>
      <p:ext uri="{BB962C8B-B14F-4D97-AF65-F5344CB8AC3E}">
        <p14:creationId xmlns:p14="http://schemas.microsoft.com/office/powerpoint/2010/main" val="34208068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F7F9E9-1D74-35A6-E0DB-CED7CC9628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04753D7-83CE-F3B3-A469-49B0E9003F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542023">
            <a:off x="1852440" y="5183732"/>
            <a:ext cx="2097186" cy="897178"/>
          </a:xfrm>
          <a:prstGeom prst="rect">
            <a:avLst/>
          </a:prstGeom>
        </p:spPr>
      </p:pic>
      <p:pic>
        <p:nvPicPr>
          <p:cNvPr id="6" name="Picture 6" descr="0021">
            <a:extLst>
              <a:ext uri="{FF2B5EF4-FFF2-40B4-BE49-F238E27FC236}">
                <a16:creationId xmlns:a16="http://schemas.microsoft.com/office/drawing/2014/main" id="{B156D53A-E7D5-3F83-239A-0EE5C1D8A6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022" y="1575881"/>
            <a:ext cx="4292600" cy="2879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00011">
            <a:extLst>
              <a:ext uri="{FF2B5EF4-FFF2-40B4-BE49-F238E27FC236}">
                <a16:creationId xmlns:a16="http://schemas.microsoft.com/office/drawing/2014/main" id="{5BACFA5A-871F-D3FB-9377-D9B7603B6C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5178" y="3562210"/>
            <a:ext cx="3606800" cy="23868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7">
            <a:extLst>
              <a:ext uri="{FF2B5EF4-FFF2-40B4-BE49-F238E27FC236}">
                <a16:creationId xmlns:a16="http://schemas.microsoft.com/office/drawing/2014/main" id="{53E4705F-9B08-A496-F427-03D1FC66F0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49047" y="1946242"/>
            <a:ext cx="2609139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2000" b="1" dirty="0" err="1">
                <a:solidFill>
                  <a:srgbClr val="0872B9"/>
                </a:solidFill>
                <a:latin typeface="Times New Roman" panose="02020603050405020304" pitchFamily="18" charset="0"/>
              </a:rPr>
              <a:t>Thử</a:t>
            </a:r>
            <a:r>
              <a:rPr lang="en-US" altLang="en-US" sz="2000" b="1" dirty="0">
                <a:solidFill>
                  <a:srgbClr val="0872B9"/>
                </a:solidFill>
                <a:latin typeface="Times New Roman" panose="02020603050405020304" pitchFamily="18" charset="0"/>
              </a:rPr>
              <a:t> điện </a:t>
            </a:r>
            <a:r>
              <a:rPr lang="en-US" altLang="en-US" sz="2000" b="1" dirty="0" err="1">
                <a:solidFill>
                  <a:srgbClr val="0872B9"/>
                </a:solidFill>
                <a:latin typeface="Times New Roman" panose="02020603050405020304" pitchFamily="18" charset="0"/>
              </a:rPr>
              <a:t>áp</a:t>
            </a:r>
            <a:r>
              <a:rPr lang="en-US" altLang="en-US" sz="2000" b="1" dirty="0">
                <a:solidFill>
                  <a:srgbClr val="0872B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872B9"/>
                </a:solidFill>
                <a:latin typeface="Times New Roman" panose="02020603050405020304" pitchFamily="18" charset="0"/>
              </a:rPr>
              <a:t>xung</a:t>
            </a:r>
            <a:r>
              <a:rPr lang="en-US" altLang="en-US" sz="2000" b="1" dirty="0">
                <a:solidFill>
                  <a:srgbClr val="0872B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872B9"/>
                </a:solidFill>
                <a:latin typeface="Times New Roman" panose="02020603050405020304" pitchFamily="18" charset="0"/>
              </a:rPr>
              <a:t>đến</a:t>
            </a:r>
            <a:endParaRPr lang="en-US" altLang="en-US" sz="2000" b="1" dirty="0">
              <a:solidFill>
                <a:srgbClr val="0872B9"/>
              </a:solidFill>
              <a:latin typeface="Times New Roman" panose="02020603050405020304" pitchFamily="18" charset="0"/>
            </a:endParaRPr>
          </a:p>
          <a:p>
            <a:pPr algn="ctr"/>
            <a:r>
              <a:rPr lang="en-US" altLang="en-US" sz="2000" b="1" dirty="0">
                <a:solidFill>
                  <a:srgbClr val="0872B9"/>
                </a:solidFill>
                <a:latin typeface="Times New Roman" panose="02020603050405020304" pitchFamily="18" charset="0"/>
              </a:rPr>
              <a:t>600 kV – 1,2/50 </a:t>
            </a:r>
            <a:r>
              <a:rPr lang="en-US" altLang="en-US" sz="2000" b="1" dirty="0">
                <a:solidFill>
                  <a:srgbClr val="0872B9"/>
                </a:solidFill>
                <a:latin typeface="Times New Roman" panose="02020603050405020304" pitchFamily="18" charset="0"/>
                <a:sym typeface="Symbol" panose="05050102010706020507" pitchFamily="18" charset="2"/>
              </a:rPr>
              <a:t>s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24D8943F-F7A9-6827-BEB9-493601643E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439738"/>
            <a:ext cx="6738937" cy="619125"/>
          </a:xfrm>
        </p:spPr>
        <p:txBody>
          <a:bodyPr/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Các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Điện</a:t>
            </a:r>
            <a:endParaRPr lang="en-US" sz="2800" strike="sngStrike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98010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FD94D3-B232-BE98-2AA7-0901859772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 descr="0021">
            <a:extLst>
              <a:ext uri="{FF2B5EF4-FFF2-40B4-BE49-F238E27FC236}">
                <a16:creationId xmlns:a16="http://schemas.microsoft.com/office/drawing/2014/main" id="{B6F5386F-D04D-FD32-7AE9-9C9A66777F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022" y="1235819"/>
            <a:ext cx="4292600" cy="321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6" descr="DSC_0671">
            <a:extLst>
              <a:ext uri="{FF2B5EF4-FFF2-40B4-BE49-F238E27FC236}">
                <a16:creationId xmlns:a16="http://schemas.microsoft.com/office/drawing/2014/main" id="{E21BEE7A-4603-31BF-84FA-6D857CEF63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7" y="1422400"/>
            <a:ext cx="3505200" cy="2328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7" descr="DSC_0670">
            <a:extLst>
              <a:ext uri="{FF2B5EF4-FFF2-40B4-BE49-F238E27FC236}">
                <a16:creationId xmlns:a16="http://schemas.microsoft.com/office/drawing/2014/main" id="{1D012805-E39D-3BDB-3952-FF477F476B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3787" y="3119387"/>
            <a:ext cx="4022725" cy="2671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8">
            <a:extLst>
              <a:ext uri="{FF2B5EF4-FFF2-40B4-BE49-F238E27FC236}">
                <a16:creationId xmlns:a16="http://schemas.microsoft.com/office/drawing/2014/main" id="{DF399B40-A28D-BEF9-E70B-D7815627F7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83932" y="1678663"/>
            <a:ext cx="342330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000" b="1" err="1">
                <a:solidFill>
                  <a:srgbClr val="0872B9"/>
                </a:solidFill>
                <a:latin typeface="Times New Roman" panose="02020603050405020304" pitchFamily="18" charset="0"/>
              </a:rPr>
              <a:t>Thử</a:t>
            </a:r>
            <a:r>
              <a:rPr lang="en-US" altLang="en-US" sz="2000" b="1">
                <a:solidFill>
                  <a:srgbClr val="0872B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err="1">
                <a:solidFill>
                  <a:srgbClr val="0872B9"/>
                </a:solidFill>
                <a:latin typeface="Times New Roman" panose="02020603050405020304" pitchFamily="18" charset="0"/>
              </a:rPr>
              <a:t>phóng</a:t>
            </a:r>
            <a:r>
              <a:rPr lang="en-US" altLang="en-US" sz="2000" b="1">
                <a:solidFill>
                  <a:srgbClr val="0872B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err="1">
                <a:solidFill>
                  <a:srgbClr val="0872B9"/>
                </a:solidFill>
                <a:latin typeface="Times New Roman" panose="02020603050405020304" pitchFamily="18" charset="0"/>
              </a:rPr>
              <a:t>điện</a:t>
            </a:r>
            <a:r>
              <a:rPr lang="en-US" altLang="en-US" sz="2000" b="1">
                <a:solidFill>
                  <a:srgbClr val="0872B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err="1">
                <a:solidFill>
                  <a:srgbClr val="0872B9"/>
                </a:solidFill>
                <a:latin typeface="Times New Roman" panose="02020603050405020304" pitchFamily="18" charset="0"/>
              </a:rPr>
              <a:t>cục</a:t>
            </a:r>
            <a:r>
              <a:rPr lang="en-US" altLang="en-US" sz="2000" b="1">
                <a:solidFill>
                  <a:srgbClr val="0872B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err="1">
                <a:solidFill>
                  <a:srgbClr val="0872B9"/>
                </a:solidFill>
                <a:latin typeface="Times New Roman" panose="02020603050405020304" pitchFamily="18" charset="0"/>
              </a:rPr>
              <a:t>bộ</a:t>
            </a:r>
            <a:endParaRPr lang="en-US" altLang="en-US" sz="2000" b="1">
              <a:solidFill>
                <a:srgbClr val="0872B9"/>
              </a:solidFill>
              <a:latin typeface="Times New Roman" panose="02020603050405020304" pitchFamily="18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C475C283-E052-7470-95D3-96FD592548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439738"/>
            <a:ext cx="6738937" cy="619125"/>
          </a:xfrm>
        </p:spPr>
        <p:txBody>
          <a:bodyPr/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Các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Điện</a:t>
            </a:r>
            <a:endParaRPr lang="en-US" sz="2800" strike="sngStrike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05960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9ACDE9-41B1-7914-3221-8AB6C5ECE9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9" descr="0009">
            <a:extLst>
              <a:ext uri="{FF2B5EF4-FFF2-40B4-BE49-F238E27FC236}">
                <a16:creationId xmlns:a16="http://schemas.microsoft.com/office/drawing/2014/main" id="{D467F763-FA63-073B-DA49-63F4975365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487" y="1519187"/>
            <a:ext cx="426720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8">
            <a:extLst>
              <a:ext uri="{FF2B5EF4-FFF2-40B4-BE49-F238E27FC236}">
                <a16:creationId xmlns:a16="http://schemas.microsoft.com/office/drawing/2014/main" id="{6BAE2BCC-A511-C64D-FDAA-66A290EB78C6}"/>
              </a:ext>
            </a:extLst>
          </p:cNvPr>
          <p:cNvSpPr>
            <a:spLocks noChangeArrowheads="1"/>
          </p:cNvSpPr>
          <p:nvPr/>
        </p:nvSpPr>
        <p:spPr bwMode="auto">
          <a:xfrm rot="10800000" flipV="1">
            <a:off x="5136204" y="2324911"/>
            <a:ext cx="371596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2000" b="1" err="1">
                <a:solidFill>
                  <a:srgbClr val="0872B9"/>
                </a:solidFill>
                <a:latin typeface="Times New Roman" panose="02020603050405020304" pitchFamily="18" charset="0"/>
              </a:rPr>
              <a:t>Đo</a:t>
            </a:r>
            <a:r>
              <a:rPr lang="en-US" altLang="en-US" sz="2000" b="1">
                <a:solidFill>
                  <a:srgbClr val="0872B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err="1">
                <a:solidFill>
                  <a:srgbClr val="0872B9"/>
                </a:solidFill>
                <a:latin typeface="Times New Roman" panose="02020603050405020304" pitchFamily="18" charset="0"/>
              </a:rPr>
              <a:t>hệ</a:t>
            </a:r>
            <a:r>
              <a:rPr lang="en-US" altLang="en-US" sz="2000" b="1">
                <a:solidFill>
                  <a:srgbClr val="0872B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err="1">
                <a:solidFill>
                  <a:srgbClr val="0872B9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2000" b="1">
                <a:solidFill>
                  <a:srgbClr val="0872B9"/>
                </a:solidFill>
                <a:latin typeface="Times New Roman" panose="02020603050405020304" pitchFamily="18" charset="0"/>
              </a:rPr>
              <a:t> tan</a:t>
            </a:r>
            <a:r>
              <a:rPr lang="en-US" altLang="en-US" sz="2000" b="1">
                <a:solidFill>
                  <a:srgbClr val="0872B9"/>
                </a:solidFill>
                <a:latin typeface="Times New Roman" panose="02020603050405020304" pitchFamily="18" charset="0"/>
                <a:sym typeface="Symbol" panose="05050102010706020507" pitchFamily="18" charset="2"/>
              </a:rPr>
              <a:t>, </a:t>
            </a:r>
            <a:r>
              <a:rPr lang="en-US" altLang="en-US" sz="2000" b="1" err="1">
                <a:solidFill>
                  <a:srgbClr val="0872B9"/>
                </a:solidFill>
                <a:latin typeface="Times New Roman" panose="02020603050405020304" pitchFamily="18" charset="0"/>
                <a:sym typeface="Symbol" panose="05050102010706020507" pitchFamily="18" charset="2"/>
              </a:rPr>
              <a:t>điện</a:t>
            </a:r>
            <a:r>
              <a:rPr lang="en-US" altLang="en-US" sz="2000" b="1">
                <a:solidFill>
                  <a:srgbClr val="0872B9"/>
                </a:solidFill>
                <a:latin typeface="Times New Roman" panose="02020603050405020304" pitchFamily="18" charset="0"/>
                <a:sym typeface="Symbol" panose="05050102010706020507" pitchFamily="18" charset="2"/>
              </a:rPr>
              <a:t> dung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3DBB3FD-6B1C-73EF-3076-694975690E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60330" y="2856225"/>
            <a:ext cx="1488331" cy="2553510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135EBCE4-D735-5B95-0010-840FD44A5C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439738"/>
            <a:ext cx="6738937" cy="619125"/>
          </a:xfrm>
        </p:spPr>
        <p:txBody>
          <a:bodyPr/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Các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Điện</a:t>
            </a:r>
            <a:endParaRPr lang="en-US" sz="2800" strike="sngStrike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10385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DFF696-CA6A-5E59-A8A6-FCCD434638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3575A832-D307-B66A-6E2E-912D567F6D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187" y="419034"/>
            <a:ext cx="6738241" cy="619125"/>
          </a:xfrm>
        </p:spPr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Các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thử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 Cách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điện và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Vỏ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bọc</a:t>
            </a:r>
            <a:endParaRPr lang="en-US" b="1" strike="sngStrike" dirty="0"/>
          </a:p>
        </p:txBody>
      </p:sp>
      <p:pic>
        <p:nvPicPr>
          <p:cNvPr id="3" name="Picture 2" descr="A white computer monitor with a blue screen&#10;&#10;Description automatically generated">
            <a:extLst>
              <a:ext uri="{FF2B5EF4-FFF2-40B4-BE49-F238E27FC236}">
                <a16:creationId xmlns:a16="http://schemas.microsoft.com/office/drawing/2014/main" id="{244B0CE6-518E-088D-6785-3403F1DB86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562" y="1463231"/>
            <a:ext cx="2258472" cy="4529007"/>
          </a:xfrm>
          <a:prstGeom prst="rect">
            <a:avLst/>
          </a:prstGeom>
        </p:spPr>
      </p:pic>
      <p:pic>
        <p:nvPicPr>
          <p:cNvPr id="6" name="Picture 5" descr="A screenshot of a computer&#10;&#10;Description automatically generated">
            <a:extLst>
              <a:ext uri="{FF2B5EF4-FFF2-40B4-BE49-F238E27FC236}">
                <a16:creationId xmlns:a16="http://schemas.microsoft.com/office/drawing/2014/main" id="{9E4F5777-7B7E-BE62-DFDC-CDAE485101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5289" y="1463231"/>
            <a:ext cx="2379411" cy="1514581"/>
          </a:xfrm>
          <a:prstGeom prst="rect">
            <a:avLst/>
          </a:prstGeom>
        </p:spPr>
      </p:pic>
      <p:pic>
        <p:nvPicPr>
          <p:cNvPr id="8" name="Picture 5">
            <a:extLst>
              <a:ext uri="{FF2B5EF4-FFF2-40B4-BE49-F238E27FC236}">
                <a16:creationId xmlns:a16="http://schemas.microsoft.com/office/drawing/2014/main" id="{1DFC107E-101C-DFCF-F93A-72E028FD7A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1404" y="3630457"/>
            <a:ext cx="1545617" cy="2261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8">
            <a:extLst>
              <a:ext uri="{FF2B5EF4-FFF2-40B4-BE49-F238E27FC236}">
                <a16:creationId xmlns:a16="http://schemas.microsoft.com/office/drawing/2014/main" id="{DA3F25D4-C8FA-6821-C331-5A3DB1FFD55A}"/>
              </a:ext>
            </a:extLst>
          </p:cNvPr>
          <p:cNvSpPr>
            <a:spLocks noChangeArrowheads="1"/>
          </p:cNvSpPr>
          <p:nvPr/>
        </p:nvSpPr>
        <p:spPr bwMode="auto">
          <a:xfrm rot="10800000" flipV="1">
            <a:off x="5676475" y="4010484"/>
            <a:ext cx="2740437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000" b="1" err="1">
                <a:solidFill>
                  <a:srgbClr val="0872B9"/>
                </a:solidFill>
                <a:latin typeface="Times New Roman" panose="02020603050405020304" pitchFamily="18" charset="0"/>
              </a:rPr>
              <a:t>Đo</a:t>
            </a:r>
            <a:r>
              <a:rPr lang="en-US" altLang="en-US" sz="2000" b="1">
                <a:solidFill>
                  <a:srgbClr val="0872B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err="1">
                <a:solidFill>
                  <a:srgbClr val="0872B9"/>
                </a:solidFill>
                <a:latin typeface="Times New Roman" panose="02020603050405020304" pitchFamily="18" charset="0"/>
              </a:rPr>
              <a:t>chiều</a:t>
            </a:r>
            <a:r>
              <a:rPr lang="en-US" altLang="en-US" sz="2000" b="1">
                <a:solidFill>
                  <a:srgbClr val="0872B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err="1">
                <a:solidFill>
                  <a:srgbClr val="0872B9"/>
                </a:solidFill>
                <a:latin typeface="Times New Roman" panose="02020603050405020304" pitchFamily="18" charset="0"/>
              </a:rPr>
              <a:t>dày</a:t>
            </a:r>
            <a:r>
              <a:rPr lang="en-US" altLang="en-US" sz="2000" b="1">
                <a:solidFill>
                  <a:srgbClr val="0872B9"/>
                </a:solidFill>
                <a:latin typeface="Times New Roman" panose="02020603050405020304" pitchFamily="18" charset="0"/>
              </a:rPr>
              <a:t> </a:t>
            </a:r>
            <a:br>
              <a:rPr lang="en-US" altLang="en-US" sz="2000" b="1">
                <a:solidFill>
                  <a:srgbClr val="0872B9"/>
                </a:solidFill>
                <a:latin typeface="Times New Roman" panose="02020603050405020304" pitchFamily="18" charset="0"/>
              </a:rPr>
            </a:br>
            <a:r>
              <a:rPr lang="en-US" altLang="en-US" sz="2000" b="1">
                <a:solidFill>
                  <a:srgbClr val="0872B9"/>
                </a:solidFill>
                <a:latin typeface="Times New Roman" panose="02020603050405020304" pitchFamily="18" charset="0"/>
              </a:rPr>
              <a:t>cách điện  &amp; Vỏ bọc</a:t>
            </a:r>
          </a:p>
        </p:txBody>
      </p:sp>
    </p:spTree>
    <p:extLst>
      <p:ext uri="{BB962C8B-B14F-4D97-AF65-F5344CB8AC3E}">
        <p14:creationId xmlns:p14="http://schemas.microsoft.com/office/powerpoint/2010/main" val="27907787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A69436-1648-5559-6321-FD162AF7EB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machine with many metal parts&#10;&#10;Description automatically generated with medium confidence">
            <a:extLst>
              <a:ext uri="{FF2B5EF4-FFF2-40B4-BE49-F238E27FC236}">
                <a16:creationId xmlns:a16="http://schemas.microsoft.com/office/drawing/2014/main" id="{22403CA2-709D-88F8-9C36-B8F629DF5B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705" y="1196505"/>
            <a:ext cx="3108528" cy="4863830"/>
          </a:xfrm>
          <a:prstGeom prst="rect">
            <a:avLst/>
          </a:prstGeom>
        </p:spPr>
      </p:pic>
      <p:pic>
        <p:nvPicPr>
          <p:cNvPr id="8" name="Picture 7" descr="A group of metal objects&#10;&#10;Description automatically generated with medium confidence">
            <a:extLst>
              <a:ext uri="{FF2B5EF4-FFF2-40B4-BE49-F238E27FC236}">
                <a16:creationId xmlns:a16="http://schemas.microsoft.com/office/drawing/2014/main" id="{916517FD-23D5-1E63-B8B2-2D31F6289B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2077" y="1196506"/>
            <a:ext cx="3594551" cy="2695913"/>
          </a:xfrm>
          <a:prstGeom prst="rect">
            <a:avLst/>
          </a:prstGeom>
        </p:spPr>
      </p:pic>
      <p:pic>
        <p:nvPicPr>
          <p:cNvPr id="10" name="Picture 9" descr="A computer screen with a graph&#10;&#10;Description automatically generated">
            <a:extLst>
              <a:ext uri="{FF2B5EF4-FFF2-40B4-BE49-F238E27FC236}">
                <a16:creationId xmlns:a16="http://schemas.microsoft.com/office/drawing/2014/main" id="{4BAA8F66-A630-42CE-A7D3-A939E9D071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2077" y="3895561"/>
            <a:ext cx="3594551" cy="2164774"/>
          </a:xfrm>
          <a:prstGeom prst="rect">
            <a:avLst/>
          </a:prstGeom>
        </p:spPr>
      </p:pic>
      <p:sp>
        <p:nvSpPr>
          <p:cNvPr id="3" name="Rectangle 8">
            <a:extLst>
              <a:ext uri="{FF2B5EF4-FFF2-40B4-BE49-F238E27FC236}">
                <a16:creationId xmlns:a16="http://schemas.microsoft.com/office/drawing/2014/main" id="{976FE924-59D8-B607-261A-02271F7741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74286" y="6218681"/>
            <a:ext cx="679545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000" b="1" dirty="0" err="1">
                <a:solidFill>
                  <a:srgbClr val="0872B9"/>
                </a:solidFill>
                <a:latin typeface="Times New Roman" panose="02020603050405020304" pitchFamily="18" charset="0"/>
              </a:rPr>
              <a:t>Thử</a:t>
            </a:r>
            <a:r>
              <a:rPr lang="en-US" altLang="en-US" sz="2000" b="1" dirty="0">
                <a:solidFill>
                  <a:srgbClr val="0872B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872B9"/>
                </a:solidFill>
                <a:latin typeface="Times New Roman" panose="02020603050405020304" pitchFamily="18" charset="0"/>
              </a:rPr>
              <a:t>nghiệm</a:t>
            </a:r>
            <a:r>
              <a:rPr lang="en-US" altLang="en-US" sz="2000" b="1" dirty="0">
                <a:solidFill>
                  <a:srgbClr val="0872B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872B9"/>
                </a:solidFill>
                <a:latin typeface="Times New Roman" panose="02020603050405020304" pitchFamily="18" charset="0"/>
              </a:rPr>
              <a:t>độ</a:t>
            </a:r>
            <a:r>
              <a:rPr lang="en-US" altLang="en-US" sz="2000" b="1" dirty="0">
                <a:solidFill>
                  <a:srgbClr val="0872B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872B9"/>
                </a:solidFill>
                <a:latin typeface="Times New Roman" panose="02020603050405020304" pitchFamily="18" charset="0"/>
              </a:rPr>
              <a:t>bền</a:t>
            </a:r>
            <a:r>
              <a:rPr lang="en-US" altLang="en-US" sz="2000" b="1" dirty="0">
                <a:solidFill>
                  <a:srgbClr val="0872B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872B9"/>
                </a:solidFill>
                <a:latin typeface="Times New Roman" panose="02020603050405020304" pitchFamily="18" charset="0"/>
              </a:rPr>
              <a:t>kéo</a:t>
            </a:r>
            <a:r>
              <a:rPr lang="en-US" altLang="en-US" sz="2000" b="1" dirty="0">
                <a:solidFill>
                  <a:srgbClr val="0872B9"/>
                </a:solidFill>
                <a:latin typeface="Times New Roman" panose="02020603050405020304" pitchFamily="18" charset="0"/>
              </a:rPr>
              <a:t> và </a:t>
            </a:r>
            <a:r>
              <a:rPr lang="en-US" altLang="en-US" sz="2000" b="1" dirty="0" err="1">
                <a:solidFill>
                  <a:srgbClr val="0872B9"/>
                </a:solidFill>
                <a:latin typeface="Times New Roman" panose="02020603050405020304" pitchFamily="18" charset="0"/>
              </a:rPr>
              <a:t>độ</a:t>
            </a:r>
            <a:r>
              <a:rPr lang="en-US" altLang="en-US" sz="2000" b="1" dirty="0">
                <a:solidFill>
                  <a:srgbClr val="0872B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872B9"/>
                </a:solidFill>
                <a:latin typeface="Times New Roman" panose="02020603050405020304" pitchFamily="18" charset="0"/>
              </a:rPr>
              <a:t>giãn</a:t>
            </a:r>
            <a:r>
              <a:rPr lang="en-US" altLang="en-US" sz="2000" b="1" dirty="0">
                <a:solidFill>
                  <a:srgbClr val="0872B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872B9"/>
                </a:solidFill>
                <a:latin typeface="Times New Roman" panose="02020603050405020304" pitchFamily="18" charset="0"/>
              </a:rPr>
              <a:t>dài</a:t>
            </a:r>
            <a:r>
              <a:rPr lang="en-US" altLang="en-US" sz="2000" b="1" dirty="0">
                <a:solidFill>
                  <a:srgbClr val="0872B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872B9"/>
                </a:solidFill>
                <a:latin typeface="Times New Roman" panose="02020603050405020304" pitchFamily="18" charset="0"/>
              </a:rPr>
              <a:t>trước</a:t>
            </a:r>
            <a:r>
              <a:rPr lang="en-US" altLang="en-US" sz="2000" b="1" dirty="0">
                <a:solidFill>
                  <a:srgbClr val="0872B9"/>
                </a:solidFill>
                <a:latin typeface="Times New Roman" panose="02020603050405020304" pitchFamily="18" charset="0"/>
              </a:rPr>
              <a:t> và </a:t>
            </a:r>
            <a:r>
              <a:rPr lang="en-US" altLang="en-US" sz="2000" b="1" dirty="0" err="1">
                <a:solidFill>
                  <a:srgbClr val="0872B9"/>
                </a:solidFill>
                <a:latin typeface="Times New Roman" panose="02020603050405020304" pitchFamily="18" charset="0"/>
              </a:rPr>
              <a:t>sau</a:t>
            </a:r>
            <a:r>
              <a:rPr lang="en-US" altLang="en-US" sz="2000" b="1" dirty="0">
                <a:solidFill>
                  <a:srgbClr val="0872B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872B9"/>
                </a:solidFill>
                <a:latin typeface="Times New Roman" panose="02020603050405020304" pitchFamily="18" charset="0"/>
              </a:rPr>
              <a:t>lão</a:t>
            </a:r>
            <a:r>
              <a:rPr lang="en-US" altLang="en-US" sz="2000" b="1" dirty="0">
                <a:solidFill>
                  <a:srgbClr val="0872B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872B9"/>
                </a:solidFill>
                <a:latin typeface="Times New Roman" panose="02020603050405020304" pitchFamily="18" charset="0"/>
              </a:rPr>
              <a:t>hóa</a:t>
            </a:r>
            <a:endParaRPr lang="en-US" altLang="en-US" sz="2000" b="1" dirty="0">
              <a:solidFill>
                <a:srgbClr val="0872B9"/>
              </a:solidFill>
              <a:latin typeface="Times New Roman" panose="02020603050405020304" pitchFamily="18" charset="0"/>
              <a:sym typeface="Symbol" panose="05050102010706020507" pitchFamily="18" charset="2"/>
            </a:endParaRPr>
          </a:p>
          <a:p>
            <a:pPr algn="ctr" eaLnBrk="1" hangingPunct="1"/>
            <a:endParaRPr lang="en-US" altLang="en-US" sz="2000" b="1" dirty="0">
              <a:latin typeface="Times New Roman" panose="02020603050405020304" pitchFamily="18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A21557E2-68B8-9229-EB79-7383F75E60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439738"/>
            <a:ext cx="6738937" cy="619125"/>
          </a:xfrm>
        </p:spPr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Các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thử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 Cách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điện và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Vỏ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bọc</a:t>
            </a:r>
            <a:endParaRPr lang="en-US" b="1" strike="sngStrike" dirty="0"/>
          </a:p>
        </p:txBody>
      </p:sp>
    </p:spTree>
    <p:extLst>
      <p:ext uri="{BB962C8B-B14F-4D97-AF65-F5344CB8AC3E}">
        <p14:creationId xmlns:p14="http://schemas.microsoft.com/office/powerpoint/2010/main" val="16226278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B515FA-83AD-A46A-60A6-C8A9572867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Các nội dung thử cho liệu Cách điện và Vỏ bọc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8DF280-B8B9-00D2-5D53-390527D5524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>
                <a:solidFill>
                  <a:schemeClr val="accent5">
                    <a:lumMod val="75000"/>
                  </a:schemeClr>
                </a:solidFill>
              </a:rPr>
              <a:t>MÁY MÀI MẪU DẠNG QUẢ TẠ &amp; TẠO MẪU DẠNG QUẢ TẠ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C25940E-BE49-A5AF-C830-41CF9D445C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9271" y="2050910"/>
            <a:ext cx="5755341" cy="405405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0E5953B-8FA4-181C-4286-F30E6AFB6B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2298" y="2050910"/>
            <a:ext cx="2057573" cy="4054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81061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D0D3CB-25CE-F43A-8A07-3D86179EDD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5E68AA0-A4C2-1720-2713-2060D3C3FE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6363" y="1337248"/>
            <a:ext cx="3273157" cy="461435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CDC2666-2549-1FF3-315D-98DB1660BB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46696" y="1656845"/>
            <a:ext cx="2402732" cy="2897225"/>
          </a:xfrm>
          <a:prstGeom prst="rect">
            <a:avLst/>
          </a:prstGeom>
        </p:spPr>
      </p:pic>
      <p:sp>
        <p:nvSpPr>
          <p:cNvPr id="3" name="Rectangle 8">
            <a:extLst>
              <a:ext uri="{FF2B5EF4-FFF2-40B4-BE49-F238E27FC236}">
                <a16:creationId xmlns:a16="http://schemas.microsoft.com/office/drawing/2014/main" id="{3724EC20-8862-7136-10D3-EBB38233E287}"/>
              </a:ext>
            </a:extLst>
          </p:cNvPr>
          <p:cNvSpPr>
            <a:spLocks noChangeArrowheads="1"/>
          </p:cNvSpPr>
          <p:nvPr/>
        </p:nvSpPr>
        <p:spPr bwMode="auto">
          <a:xfrm rot="10800000" flipV="1">
            <a:off x="4435812" y="5033791"/>
            <a:ext cx="4114799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000" b="1">
                <a:solidFill>
                  <a:srgbClr val="0872B9"/>
                </a:solidFill>
                <a:latin typeface="Times New Roman" panose="02020603050405020304" pitchFamily="18" charset="0"/>
                <a:sym typeface="Symbol" panose="05050102010706020507" pitchFamily="18" charset="2"/>
              </a:rPr>
              <a:t>Lò nhiệt thử lão hóa Cách điện và Vỏ bọc</a:t>
            </a:r>
          </a:p>
          <a:p>
            <a:pPr algn="ctr" eaLnBrk="1" hangingPunct="1"/>
            <a:endParaRPr lang="en-US" altLang="en-US" sz="2000" b="1">
              <a:latin typeface="Times New Roman" panose="020206030504050203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9A2E1C3F-AD35-C9C4-3B90-B81B602CFE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439738"/>
            <a:ext cx="6738937" cy="619125"/>
          </a:xfrm>
        </p:spPr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Các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thử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 Cách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điện và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Vỏ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bọc</a:t>
            </a:r>
            <a:endParaRPr lang="en-US" b="1" strike="sngStrike" dirty="0"/>
          </a:p>
        </p:txBody>
      </p:sp>
    </p:spTree>
    <p:extLst>
      <p:ext uri="{BB962C8B-B14F-4D97-AF65-F5344CB8AC3E}">
        <p14:creationId xmlns:p14="http://schemas.microsoft.com/office/powerpoint/2010/main" val="86110447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AE4B0C-2F35-4192-A96E-7186FFBC49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8">
            <a:extLst>
              <a:ext uri="{FF2B5EF4-FFF2-40B4-BE49-F238E27FC236}">
                <a16:creationId xmlns:a16="http://schemas.microsoft.com/office/drawing/2014/main" id="{4D670C7E-0B67-4D90-EBBD-59B1EB0C0A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7938" y="1246023"/>
            <a:ext cx="673824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000" b="1" err="1">
                <a:latin typeface="Times New Roman" panose="02020603050405020304" pitchFamily="18" charset="0"/>
              </a:rPr>
              <a:t>Thử</a:t>
            </a:r>
            <a:r>
              <a:rPr lang="en-US" altLang="en-US" sz="2000" b="1">
                <a:latin typeface="Times New Roman" panose="02020603050405020304" pitchFamily="18" charset="0"/>
              </a:rPr>
              <a:t> nóng cách điện ( hot set test)</a:t>
            </a:r>
            <a:endParaRPr lang="en-US" altLang="en-US" sz="2000" b="1">
              <a:latin typeface="Times New Roman" panose="02020603050405020304" pitchFamily="18" charset="0"/>
              <a:sym typeface="Symbol" panose="05050102010706020507" pitchFamily="18" charset="2"/>
            </a:endParaRPr>
          </a:p>
          <a:p>
            <a:pPr algn="ctr" eaLnBrk="1" hangingPunct="1"/>
            <a:endParaRPr lang="en-US" altLang="en-US" sz="2000" b="1">
              <a:latin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604F179-C507-AD56-78C2-7E5BE441DF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1120" y="2869660"/>
            <a:ext cx="1821706" cy="2889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>
            <a:extLst>
              <a:ext uri="{FF2B5EF4-FFF2-40B4-BE49-F238E27FC236}">
                <a16:creationId xmlns:a16="http://schemas.microsoft.com/office/drawing/2014/main" id="{F9DACFC0-A1B0-FA62-DB27-0D91089B7E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225" y="1878511"/>
            <a:ext cx="3533775" cy="4444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AAC6ABC3-5887-EFE3-E591-21E01C50F9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439738"/>
            <a:ext cx="6738937" cy="619125"/>
          </a:xfrm>
        </p:spPr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Các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thử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 Cách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điện và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Vỏ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bọc</a:t>
            </a:r>
            <a:endParaRPr lang="en-US" b="1" strike="sngStrike" dirty="0"/>
          </a:p>
        </p:txBody>
      </p:sp>
    </p:spTree>
    <p:extLst>
      <p:ext uri="{BB962C8B-B14F-4D97-AF65-F5344CB8AC3E}">
        <p14:creationId xmlns:p14="http://schemas.microsoft.com/office/powerpoint/2010/main" val="389779580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7C600F-6891-17D4-34D8-BEADDC8CBA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8">
            <a:extLst>
              <a:ext uri="{FF2B5EF4-FFF2-40B4-BE49-F238E27FC236}">
                <a16:creationId xmlns:a16="http://schemas.microsoft.com/office/drawing/2014/main" id="{39A4CD7A-61DA-6CE1-4FFE-B603BAE48F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7938" y="1246023"/>
            <a:ext cx="673824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000" err="1">
                <a:latin typeface="Times New Roman" panose="02020603050405020304" pitchFamily="18" charset="0"/>
              </a:rPr>
              <a:t>Thử</a:t>
            </a:r>
            <a:r>
              <a:rPr lang="en-US" altLang="en-US" sz="2000">
                <a:latin typeface="Times New Roman" panose="02020603050405020304" pitchFamily="18" charset="0"/>
              </a:rPr>
              <a:t> ổn định nhiệt cho PVC/E</a:t>
            </a:r>
          </a:p>
        </p:txBody>
      </p:sp>
      <p:pic>
        <p:nvPicPr>
          <p:cNvPr id="510980" name="Picture 4">
            <a:extLst>
              <a:ext uri="{FF2B5EF4-FFF2-40B4-BE49-F238E27FC236}">
                <a16:creationId xmlns:a16="http://schemas.microsoft.com/office/drawing/2014/main" id="{D2CC1F22-A1F2-8D51-0C30-D5D86E2FF0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2740" y="2035314"/>
            <a:ext cx="7029259" cy="4277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D9153A19-A041-1138-962A-CE9FD540B0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439738"/>
            <a:ext cx="6738937" cy="619125"/>
          </a:xfrm>
        </p:spPr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Các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thử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 Cách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điện và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Vỏ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bọc</a:t>
            </a:r>
            <a:endParaRPr lang="en-US" b="1" strike="sngStrike" dirty="0"/>
          </a:p>
        </p:txBody>
      </p:sp>
    </p:spTree>
    <p:extLst>
      <p:ext uri="{BB962C8B-B14F-4D97-AF65-F5344CB8AC3E}">
        <p14:creationId xmlns:p14="http://schemas.microsoft.com/office/powerpoint/2010/main" val="317135180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81ED86-72F3-AA24-15D5-9E1BD14ABD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8">
            <a:extLst>
              <a:ext uri="{FF2B5EF4-FFF2-40B4-BE49-F238E27FC236}">
                <a16:creationId xmlns:a16="http://schemas.microsoft.com/office/drawing/2014/main" id="{0A7EB29A-683F-8929-628D-07B6D1E6F7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1945" y="1215819"/>
            <a:ext cx="673824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000" dirty="0" err="1">
                <a:latin typeface="Times New Roman" panose="02020603050405020304" pitchFamily="18" charset="0"/>
              </a:rPr>
              <a:t>Thử</a:t>
            </a:r>
            <a:r>
              <a:rPr lang="en-US" altLang="en-US" sz="2000" dirty="0"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</a:rPr>
              <a:t>nén</a:t>
            </a:r>
            <a:r>
              <a:rPr lang="en-US" altLang="en-US" sz="2000" dirty="0">
                <a:latin typeface="Times New Roman" panose="02020603050405020304" pitchFamily="18" charset="0"/>
              </a:rPr>
              <a:t> ở </a:t>
            </a:r>
            <a:r>
              <a:rPr lang="en-US" altLang="en-US" sz="2000" dirty="0" err="1">
                <a:latin typeface="Times New Roman" panose="02020603050405020304" pitchFamily="18" charset="0"/>
              </a:rPr>
              <a:t>nhiệt</a:t>
            </a:r>
            <a:r>
              <a:rPr lang="en-US" altLang="en-US" sz="2000" dirty="0"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</a:rPr>
              <a:t>độ</a:t>
            </a:r>
            <a:r>
              <a:rPr lang="en-US" altLang="en-US" sz="2000" dirty="0"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</a:rPr>
              <a:t>cao</a:t>
            </a:r>
            <a:endParaRPr lang="en-US" altLang="en-US" sz="2000" dirty="0">
              <a:latin typeface="Times New Roman" panose="02020603050405020304" pitchFamily="18" charset="0"/>
            </a:endParaRPr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id="{55A0F473-12AC-D37C-AB24-8AC5EAA642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4785" y="2035879"/>
            <a:ext cx="4484077" cy="3859823"/>
          </a:xfrm>
          <a:prstGeom prst="rect">
            <a:avLst/>
          </a:prstGeom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id="{A9CFC2A5-DD91-C989-64F3-D77E32A59A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 flipV="1">
            <a:off x="5279833" y="2602044"/>
            <a:ext cx="3178378" cy="2816506"/>
          </a:xfrm>
          <a:prstGeom prst="rect">
            <a:avLst/>
          </a:prstGeom>
        </p:spPr>
      </p:pic>
      <p:sp>
        <p:nvSpPr>
          <p:cNvPr id="23" name="Mũi tên: Xuống 22">
            <a:extLst>
              <a:ext uri="{FF2B5EF4-FFF2-40B4-BE49-F238E27FC236}">
                <a16:creationId xmlns:a16="http://schemas.microsoft.com/office/drawing/2014/main" id="{BD31FCEA-2E0B-AB2B-69D7-2F4C5F5E27C5}"/>
              </a:ext>
            </a:extLst>
          </p:cNvPr>
          <p:cNvSpPr/>
          <p:nvPr/>
        </p:nvSpPr>
        <p:spPr>
          <a:xfrm rot="2717203" flipH="1">
            <a:off x="7133980" y="3788149"/>
            <a:ext cx="104733" cy="355285"/>
          </a:xfrm>
          <a:prstGeom prst="down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95E2859B-D088-9CF0-5DB2-D64A146798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439738"/>
            <a:ext cx="6738937" cy="619125"/>
          </a:xfrm>
        </p:spPr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Các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thử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 Cách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điện và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Vỏ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bọc</a:t>
            </a:r>
            <a:endParaRPr lang="en-US" b="1" strike="sngStrike" dirty="0"/>
          </a:p>
        </p:txBody>
      </p:sp>
    </p:spTree>
    <p:extLst>
      <p:ext uri="{BB962C8B-B14F-4D97-AF65-F5344CB8AC3E}">
        <p14:creationId xmlns:p14="http://schemas.microsoft.com/office/powerpoint/2010/main" val="17593592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>
            <a:extLst>
              <a:ext uri="{FF2B5EF4-FFF2-40B4-BE49-F238E27FC236}">
                <a16:creationId xmlns:a16="http://schemas.microsoft.com/office/drawing/2014/main" id="{0D5E5197-0FFE-E179-B869-E0F5DED8BF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439738"/>
            <a:ext cx="6630987" cy="619125"/>
          </a:xfrm>
        </p:spPr>
        <p:txBody>
          <a:bodyPr/>
          <a:lstStyle/>
          <a:p>
            <a:pPr>
              <a:spcBef>
                <a:spcPts val="600"/>
              </a:spcBef>
              <a:buSzPct val="100000"/>
            </a:pPr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GI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ỚI THIỆU CHUNG VỀ  PTN ĐIỆN</a:t>
            </a:r>
            <a:endParaRPr lang="en-US" sz="2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Image 1" descr="preencoded.png">
            <a:extLst>
              <a:ext uri="{FF2B5EF4-FFF2-40B4-BE49-F238E27FC236}">
                <a16:creationId xmlns:a16="http://schemas.microsoft.com/office/drawing/2014/main" id="{17893AF5-1AED-3CF3-C40E-8813A03DE228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3449781" y="1536845"/>
            <a:ext cx="4941047" cy="1013307"/>
          </a:xfrm>
          <a:prstGeom prst="rect">
            <a:avLst/>
          </a:prstGeom>
        </p:spPr>
      </p:pic>
      <p:sp>
        <p:nvSpPr>
          <p:cNvPr id="15" name="Text 1">
            <a:extLst>
              <a:ext uri="{FF2B5EF4-FFF2-40B4-BE49-F238E27FC236}">
                <a16:creationId xmlns:a16="http://schemas.microsoft.com/office/drawing/2014/main" id="{44343094-8994-5496-CFAF-145098F17D6A}"/>
              </a:ext>
            </a:extLst>
          </p:cNvPr>
          <p:cNvSpPr/>
          <p:nvPr/>
        </p:nvSpPr>
        <p:spPr>
          <a:xfrm>
            <a:off x="3775716" y="1670447"/>
            <a:ext cx="3241231" cy="22047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ct val="104000"/>
              </a:lnSpc>
            </a:pPr>
            <a:r>
              <a:rPr lang="en-US" b="1">
                <a:solidFill>
                  <a:srgbClr val="3B3535"/>
                </a:solidFill>
                <a:latin typeface="Times New Roman" panose="02020603050405020304" pitchFamily="18" charset="0"/>
                <a:ea typeface="Alexandria SemiBold" pitchFamily="34" charset="-122"/>
                <a:cs typeface="Times New Roman" panose="02020603050405020304" pitchFamily="18" charset="0"/>
              </a:rPr>
              <a:t>ISO 9001 &amp; ISO/IEC 17025</a:t>
            </a:r>
            <a:endParaRPr lang="en-US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 2">
            <a:extLst>
              <a:ext uri="{FF2B5EF4-FFF2-40B4-BE49-F238E27FC236}">
                <a16:creationId xmlns:a16="http://schemas.microsoft.com/office/drawing/2014/main" id="{882FA446-1D40-76CD-AA58-3C544AC47072}"/>
              </a:ext>
            </a:extLst>
          </p:cNvPr>
          <p:cNvSpPr/>
          <p:nvPr/>
        </p:nvSpPr>
        <p:spPr>
          <a:xfrm>
            <a:off x="3775716" y="1996429"/>
            <a:ext cx="4515592" cy="383323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ct val="119000"/>
              </a:lnSpc>
            </a:pPr>
            <a:r>
              <a:rPr lang="en-US" sz="1200">
                <a:solidFill>
                  <a:srgbClr val="3B3535"/>
                </a:solidFill>
                <a:latin typeface="Times New Roman" panose="02020603050405020304" pitchFamily="18" charset="0"/>
                <a:ea typeface="Sora Light" pitchFamily="34" charset="-122"/>
                <a:cs typeface="Times New Roman" panose="02020603050405020304" pitchFamily="18" charset="0"/>
              </a:rPr>
              <a:t>Hệ thống quản lý chất lượng đạt chuẩn, năng lực kỹ thuật VILAS 004</a:t>
            </a:r>
            <a:endParaRPr lang="en-US" sz="1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Image 2" descr="preencoded.png">
            <a:extLst>
              <a:ext uri="{FF2B5EF4-FFF2-40B4-BE49-F238E27FC236}">
                <a16:creationId xmlns:a16="http://schemas.microsoft.com/office/drawing/2014/main" id="{8CD7C841-46BD-70B9-E8C4-37304F3BD9B7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3449782" y="2637265"/>
            <a:ext cx="4941047" cy="1013307"/>
          </a:xfrm>
          <a:prstGeom prst="rect">
            <a:avLst/>
          </a:prstGeom>
        </p:spPr>
      </p:pic>
      <p:sp>
        <p:nvSpPr>
          <p:cNvPr id="18" name="Text 3">
            <a:extLst>
              <a:ext uri="{FF2B5EF4-FFF2-40B4-BE49-F238E27FC236}">
                <a16:creationId xmlns:a16="http://schemas.microsoft.com/office/drawing/2014/main" id="{7BDFD1D5-D475-E2AA-32D3-4AC03596A6DE}"/>
              </a:ext>
            </a:extLst>
          </p:cNvPr>
          <p:cNvSpPr/>
          <p:nvPr/>
        </p:nvSpPr>
        <p:spPr>
          <a:xfrm>
            <a:off x="3775716" y="2789265"/>
            <a:ext cx="3439405" cy="22047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ct val="104000"/>
              </a:lnSpc>
            </a:pPr>
            <a:r>
              <a:rPr lang="en-US" b="1">
                <a:solidFill>
                  <a:srgbClr val="3B3535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PHỤC VỤ QUẢN LÝ NHÀ NƯỚC</a:t>
            </a:r>
            <a:endParaRPr lang="en-US" b="1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Text 4">
            <a:extLst>
              <a:ext uri="{FF2B5EF4-FFF2-40B4-BE49-F238E27FC236}">
                <a16:creationId xmlns:a16="http://schemas.microsoft.com/office/drawing/2014/main" id="{B97C3AF4-619E-0C25-D093-E3C84D95A997}"/>
              </a:ext>
            </a:extLst>
          </p:cNvPr>
          <p:cNvSpPr/>
          <p:nvPr/>
        </p:nvSpPr>
        <p:spPr>
          <a:xfrm>
            <a:off x="3775716" y="3115247"/>
            <a:ext cx="4393783" cy="383323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>
              <a:lnSpc>
                <a:spcPct val="119000"/>
              </a:lnSpc>
            </a:pPr>
            <a:r>
              <a:rPr lang="en-US" sz="1200">
                <a:solidFill>
                  <a:srgbClr val="3B3535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Hợp quy cáp điện theo QCVN 4/2009/BKHCN (Sửa đổi 1:2016)</a:t>
            </a:r>
            <a:endParaRPr lang="en-US" sz="120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0" name="Image 3" descr="preencoded.png">
            <a:extLst>
              <a:ext uri="{FF2B5EF4-FFF2-40B4-BE49-F238E27FC236}">
                <a16:creationId xmlns:a16="http://schemas.microsoft.com/office/drawing/2014/main" id="{891EFB60-50E2-4300-D972-761081D5E1B3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449782" y="3814403"/>
            <a:ext cx="4941047" cy="1013308"/>
          </a:xfrm>
          <a:prstGeom prst="rect">
            <a:avLst/>
          </a:prstGeom>
        </p:spPr>
      </p:pic>
      <p:sp>
        <p:nvSpPr>
          <p:cNvPr id="21" name="Text 5">
            <a:extLst>
              <a:ext uri="{FF2B5EF4-FFF2-40B4-BE49-F238E27FC236}">
                <a16:creationId xmlns:a16="http://schemas.microsoft.com/office/drawing/2014/main" id="{65E5D762-0087-E523-7C36-3912AF47F8C7}"/>
              </a:ext>
            </a:extLst>
          </p:cNvPr>
          <p:cNvSpPr/>
          <p:nvPr/>
        </p:nvSpPr>
        <p:spPr>
          <a:xfrm>
            <a:off x="3707184" y="3966996"/>
            <a:ext cx="4652655" cy="372475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ct val="104000"/>
              </a:lnSpc>
            </a:pPr>
            <a:r>
              <a:rPr lang="en-US" b="1">
                <a:solidFill>
                  <a:srgbClr val="3B3535"/>
                </a:solidFill>
                <a:latin typeface="Times New Roman" panose="02020603050405020304" pitchFamily="18" charset="0"/>
                <a:ea typeface="Alexandria SemiBold" pitchFamily="34" charset="-122"/>
                <a:cs typeface="Times New Roman" panose="02020603050405020304" pitchFamily="18" charset="0"/>
              </a:rPr>
              <a:t>HỢP CHUẨN &amp; HỢP QUY ĐA TIÊU CHUẨN</a:t>
            </a: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 6">
            <a:extLst>
              <a:ext uri="{FF2B5EF4-FFF2-40B4-BE49-F238E27FC236}">
                <a16:creationId xmlns:a16="http://schemas.microsoft.com/office/drawing/2014/main" id="{B1A9591C-C92F-1164-B3CC-12C2AADFA488}"/>
              </a:ext>
            </a:extLst>
          </p:cNvPr>
          <p:cNvSpPr/>
          <p:nvPr/>
        </p:nvSpPr>
        <p:spPr>
          <a:xfrm>
            <a:off x="3775716" y="4503302"/>
            <a:ext cx="4393783" cy="235752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>
              <a:lnSpc>
                <a:spcPct val="119000"/>
              </a:lnSpc>
            </a:pPr>
            <a:r>
              <a:rPr lang="en-US" sz="1200" dirty="0">
                <a:solidFill>
                  <a:srgbClr val="3B3535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TCVN, IEC, BS EN, AS/NZS, CNS và </a:t>
            </a:r>
            <a:r>
              <a:rPr lang="en-US" sz="1200" dirty="0" err="1">
                <a:solidFill>
                  <a:srgbClr val="3B3535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nhiều</a:t>
            </a:r>
            <a:r>
              <a:rPr lang="en-US" sz="1200" dirty="0">
                <a:solidFill>
                  <a:srgbClr val="3B3535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3B3535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tiêu</a:t>
            </a:r>
            <a:r>
              <a:rPr lang="en-US" sz="1200" dirty="0">
                <a:solidFill>
                  <a:srgbClr val="3B3535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3B3535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chuẩn</a:t>
            </a:r>
            <a:r>
              <a:rPr lang="en-US" sz="1200" dirty="0">
                <a:solidFill>
                  <a:srgbClr val="3B3535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3B3535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quốc</a:t>
            </a:r>
            <a:r>
              <a:rPr lang="en-US" sz="1200" dirty="0">
                <a:solidFill>
                  <a:srgbClr val="3B3535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3B3535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tế</a:t>
            </a:r>
            <a:r>
              <a:rPr lang="en-US" sz="1200" dirty="0">
                <a:solidFill>
                  <a:srgbClr val="3B3535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3B3535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khác</a:t>
            </a:r>
            <a:endParaRPr lang="en-US" sz="1200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3" name="Image 4" descr="preencoded.png">
            <a:extLst>
              <a:ext uri="{FF2B5EF4-FFF2-40B4-BE49-F238E27FC236}">
                <a16:creationId xmlns:a16="http://schemas.microsoft.com/office/drawing/2014/main" id="{220C6BC7-BBBF-4D20-416C-977FF1D6B18D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3487325" y="5095372"/>
            <a:ext cx="4941047" cy="1013307"/>
          </a:xfrm>
          <a:prstGeom prst="rect">
            <a:avLst/>
          </a:prstGeom>
        </p:spPr>
      </p:pic>
      <p:sp>
        <p:nvSpPr>
          <p:cNvPr id="24" name="Text 7">
            <a:extLst>
              <a:ext uri="{FF2B5EF4-FFF2-40B4-BE49-F238E27FC236}">
                <a16:creationId xmlns:a16="http://schemas.microsoft.com/office/drawing/2014/main" id="{743809EB-88A1-536B-7E36-FC9BF8D1E176}"/>
              </a:ext>
            </a:extLst>
          </p:cNvPr>
          <p:cNvSpPr/>
          <p:nvPr/>
        </p:nvSpPr>
        <p:spPr>
          <a:xfrm>
            <a:off x="3775716" y="5247375"/>
            <a:ext cx="3323360" cy="22047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ct val="104000"/>
              </a:lnSpc>
            </a:pPr>
            <a:r>
              <a:rPr lang="en-US" b="1">
                <a:solidFill>
                  <a:srgbClr val="3B3535"/>
                </a:solidFill>
                <a:latin typeface="Alexandria SemiBold" pitchFamily="34" charset="0"/>
                <a:ea typeface="Alexandria SemiBold" pitchFamily="34" charset="-122"/>
                <a:cs typeface="Alexandria SemiBold" pitchFamily="34" charset="-120"/>
              </a:rPr>
              <a:t>DỊCH VỤ BÊN THỨ 3 ĐỘC LẬP</a:t>
            </a:r>
            <a:endParaRPr lang="en-US" b="1"/>
          </a:p>
        </p:txBody>
      </p:sp>
      <p:sp>
        <p:nvSpPr>
          <p:cNvPr id="25" name="Text 8">
            <a:extLst>
              <a:ext uri="{FF2B5EF4-FFF2-40B4-BE49-F238E27FC236}">
                <a16:creationId xmlns:a16="http://schemas.microsoft.com/office/drawing/2014/main" id="{F418152B-43DA-4C4C-1777-4F9E83E3E7F4}"/>
              </a:ext>
            </a:extLst>
          </p:cNvPr>
          <p:cNvSpPr/>
          <p:nvPr/>
        </p:nvSpPr>
        <p:spPr>
          <a:xfrm>
            <a:off x="3775716" y="5573356"/>
            <a:ext cx="4393783" cy="383323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ct val="119000"/>
              </a:lnSpc>
            </a:pPr>
            <a:r>
              <a:rPr lang="en-US" sz="1200">
                <a:solidFill>
                  <a:srgbClr val="3B3535"/>
                </a:solidFill>
                <a:latin typeface="Times New Roman" panose="02020603050405020304" pitchFamily="18" charset="0"/>
                <a:ea typeface="Sora Light" pitchFamily="34" charset="-122"/>
                <a:cs typeface="Times New Roman" panose="02020603050405020304" pitchFamily="18" charset="0"/>
              </a:rPr>
              <a:t>Nghiệm thu công trình, giám định chất lượng, giải quyết tranh chấp thương mại</a:t>
            </a:r>
            <a:endParaRPr lang="en-US" sz="1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432291A6-ADE6-254E-3C39-C74599B8B17F}"/>
              </a:ext>
            </a:extLst>
          </p:cNvPr>
          <p:cNvGrpSpPr/>
          <p:nvPr/>
        </p:nvGrpSpPr>
        <p:grpSpPr>
          <a:xfrm>
            <a:off x="469471" y="1518445"/>
            <a:ext cx="2577506" cy="4799283"/>
            <a:chOff x="469471" y="1846657"/>
            <a:chExt cx="2115503" cy="4471071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6FCAA456-75E3-11BD-3196-90EDCBE0ADE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69471" y="1846657"/>
              <a:ext cx="2115502" cy="2467600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9695A4CB-9C6F-6682-CD22-08A9BF1A923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71506" y="4121820"/>
              <a:ext cx="1913468" cy="219590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2936022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3342DA-4E0A-391A-EB63-486FC71C77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63AD9C27-73B5-B766-4E85-4E3195EB68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7" y="1342418"/>
            <a:ext cx="7835327" cy="619126"/>
          </a:xfrm>
        </p:spPr>
        <p:txBody>
          <a:bodyPr/>
          <a:lstStyle/>
          <a:p>
            <a:pPr marL="0" indent="0">
              <a:buNone/>
            </a:pPr>
            <a:r>
              <a:rPr lang="en-US" sz="2000"/>
              <a:t>Thử uốn và Va đập ở nhiệt độ thấp IEC 60227</a:t>
            </a:r>
          </a:p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02788" name="Picture 4">
            <a:extLst>
              <a:ext uri="{FF2B5EF4-FFF2-40B4-BE49-F238E27FC236}">
                <a16:creationId xmlns:a16="http://schemas.microsoft.com/office/drawing/2014/main" id="{ED9C0F76-8FB7-B8B7-C26F-5CA0603034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886" y="1961544"/>
            <a:ext cx="3643313" cy="434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2789" name="Picture 5">
            <a:extLst>
              <a:ext uri="{FF2B5EF4-FFF2-40B4-BE49-F238E27FC236}">
                <a16:creationId xmlns:a16="http://schemas.microsoft.com/office/drawing/2014/main" id="{DBDEB556-C622-C70D-4469-84704026A3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3" y="1961544"/>
            <a:ext cx="3795713" cy="434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196562DE-C113-7E61-D28E-E5D9506F8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439738"/>
            <a:ext cx="6738937" cy="619125"/>
          </a:xfrm>
        </p:spPr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Các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thử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 Cách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điện và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Vỏ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bọc</a:t>
            </a:r>
            <a:endParaRPr lang="en-US" b="1" strike="sngStrike" dirty="0"/>
          </a:p>
        </p:txBody>
      </p:sp>
    </p:spTree>
    <p:extLst>
      <p:ext uri="{BB962C8B-B14F-4D97-AF65-F5344CB8AC3E}">
        <p14:creationId xmlns:p14="http://schemas.microsoft.com/office/powerpoint/2010/main" val="90586944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D220B3-FD2E-E1A7-AF35-500A73B5E5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3">
            <a:extLst>
              <a:ext uri="{FF2B5EF4-FFF2-40B4-BE49-F238E27FC236}">
                <a16:creationId xmlns:a16="http://schemas.microsoft.com/office/drawing/2014/main" id="{1B4D9502-0846-1D5D-EA32-E2030D68495D}"/>
              </a:ext>
            </a:extLst>
          </p:cNvPr>
          <p:cNvSpPr>
            <a:spLocks noGrp="1"/>
          </p:cNvSpPr>
          <p:nvPr>
            <p:ph type="subTitle" idx="10"/>
          </p:nvPr>
        </p:nvSpPr>
        <p:spPr/>
        <p:txBody>
          <a:bodyPr/>
          <a:lstStyle/>
          <a:p>
            <a:r>
              <a:rPr lang="en-US" b="0" i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Thử giãn dài ở nhiệt độ thấp</a:t>
            </a:r>
          </a:p>
        </p:txBody>
      </p:sp>
      <p:pic>
        <p:nvPicPr>
          <p:cNvPr id="503813" name="Picture 5">
            <a:extLst>
              <a:ext uri="{FF2B5EF4-FFF2-40B4-BE49-F238E27FC236}">
                <a16:creationId xmlns:a16="http://schemas.microsoft.com/office/drawing/2014/main" id="{331C4711-C1B0-81C7-1855-75A2FEF0A9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887" y="1591548"/>
            <a:ext cx="3581400" cy="495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3812" name="Picture 4">
            <a:extLst>
              <a:ext uri="{FF2B5EF4-FFF2-40B4-BE49-F238E27FC236}">
                <a16:creationId xmlns:a16="http://schemas.microsoft.com/office/drawing/2014/main" id="{B5A1E725-9CD5-CA96-3ECE-52A5242D11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8715" y="2556381"/>
            <a:ext cx="2875565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EEA82CFA-4F7D-894E-E2DB-51D4C3B967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439738"/>
            <a:ext cx="6738937" cy="619125"/>
          </a:xfrm>
        </p:spPr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Các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thử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 Cách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điện và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Vỏ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bọc</a:t>
            </a:r>
            <a:endParaRPr lang="en-US" b="1" strike="sngStrike" dirty="0"/>
          </a:p>
        </p:txBody>
      </p:sp>
    </p:spTree>
    <p:extLst>
      <p:ext uri="{BB962C8B-B14F-4D97-AF65-F5344CB8AC3E}">
        <p14:creationId xmlns:p14="http://schemas.microsoft.com/office/powerpoint/2010/main" val="238013969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32697B-3114-A3A8-4DF3-E99F4A525C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308175-632B-1197-B028-6D0D4AE642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4. Cáp trong điều kiện cháy</a:t>
            </a:r>
            <a:b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&amp; An toàn môi trường</a:t>
            </a:r>
            <a:endParaRPr lang="en-US" sz="280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DBD552A-57E4-09D0-CFA9-53C9D13AC99F}"/>
              </a:ext>
            </a:extLst>
          </p:cNvPr>
          <p:cNvSpPr txBox="1"/>
          <p:nvPr/>
        </p:nvSpPr>
        <p:spPr>
          <a:xfrm>
            <a:off x="623887" y="1836947"/>
            <a:ext cx="3802197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lnSpc>
                <a:spcPct val="150000"/>
              </a:lnSpc>
              <a:spcBef>
                <a:spcPct val="0"/>
              </a:spcBef>
            </a:pPr>
            <a:r>
              <a:rPr lang="en-US" sz="2000" b="1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Cáp trong điều kiện cháy</a:t>
            </a:r>
          </a:p>
          <a:p>
            <a:pPr defTabSz="914400">
              <a:lnSpc>
                <a:spcPct val="150000"/>
              </a:lnSpc>
              <a:spcBef>
                <a:spcPct val="0"/>
              </a:spcBef>
            </a:pPr>
            <a:r>
              <a:rPr lang="en-US" b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Phương </a:t>
            </a:r>
            <a:r>
              <a:rPr lang="en-US" b="1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pháp</a:t>
            </a:r>
            <a:r>
              <a:rPr lang="en-US" b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b="1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thử</a:t>
            </a:r>
            <a:endParaRPr lang="en-US" b="1"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1600">
                <a:latin typeface="Times New Roman" panose="02020603050405020304" pitchFamily="18" charset="0"/>
                <a:cs typeface="Times New Roman" panose="02020603050405020304" pitchFamily="18" charset="0"/>
              </a:rPr>
              <a:t>IEC 60332-1-2</a:t>
            </a:r>
          </a:p>
          <a:p>
            <a:pPr defTabSz="914400">
              <a:lnSpc>
                <a:spcPct val="150000"/>
              </a:lnSpc>
              <a:spcBef>
                <a:spcPct val="0"/>
              </a:spcBef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Nội dung thử</a:t>
            </a:r>
          </a:p>
          <a:p>
            <a:pPr marL="342900" indent="-3429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1600">
                <a:latin typeface="Times New Roman" panose="02020603050405020304" pitchFamily="18" charset="0"/>
                <a:cs typeface="Times New Roman" panose="02020603050405020304" pitchFamily="18" charset="0"/>
              </a:rPr>
              <a:t>Thử cháy đơn (</a:t>
            </a:r>
            <a:r>
              <a:rPr lang="en-US" sz="1600" i="1"/>
              <a:t>Flame spread test on single cables )</a:t>
            </a:r>
            <a:endParaRPr lang="en-US" sz="1600" i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6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832B935-3768-CECE-9B73-A01EDE4098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4723" y="1403069"/>
            <a:ext cx="2553882" cy="4365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0645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F07EC2-4BB2-1616-CAB3-03C667EC5C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333BDB-9C0D-FCBB-18D9-96AEDE3242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4. Cáp trong điều kiện cháy</a:t>
            </a:r>
            <a:b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&amp; An toàn môi trường</a:t>
            </a:r>
            <a:endParaRPr lang="en-US" sz="280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82BA85F-468C-88BE-F7F4-C2093A6800A3}"/>
              </a:ext>
            </a:extLst>
          </p:cNvPr>
          <p:cNvSpPr txBox="1"/>
          <p:nvPr/>
        </p:nvSpPr>
        <p:spPr>
          <a:xfrm>
            <a:off x="623887" y="1836947"/>
            <a:ext cx="3802197" cy="4585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lnSpc>
                <a:spcPct val="150000"/>
              </a:lnSpc>
              <a:spcBef>
                <a:spcPct val="0"/>
              </a:spcBef>
            </a:pP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Cáp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trong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điều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kiện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cháy</a:t>
            </a:r>
            <a:endParaRPr lang="en-US" sz="2000" b="1" dirty="0">
              <a:solidFill>
                <a:srgbClr val="FF0000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defTabSz="914400">
              <a:lnSpc>
                <a:spcPct val="150000"/>
              </a:lnSpc>
              <a:spcBef>
                <a:spcPct val="0"/>
              </a:spcBef>
            </a:pPr>
            <a:r>
              <a:rPr lang="en-US" b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Phương </a:t>
            </a:r>
            <a:r>
              <a:rPr lang="en-US" b="1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pháp</a:t>
            </a:r>
            <a:r>
              <a:rPr lang="en-US" b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thử</a:t>
            </a:r>
            <a:endParaRPr lang="en-US" b="1" dirty="0"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IEC 60331-21</a:t>
            </a:r>
          </a:p>
          <a:p>
            <a:pPr marL="342900" indent="-3429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BS 6387 Cat C</a:t>
            </a:r>
          </a:p>
          <a:p>
            <a:pPr marL="342900" indent="-342900">
              <a:lnSpc>
                <a:spcPct val="150000"/>
              </a:lnSpc>
              <a:buFont typeface="Courier New" panose="02070309020205020404" pitchFamily="49" charset="0"/>
              <a:buChar char="o"/>
            </a:pP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50000"/>
              </a:lnSpc>
              <a:buFont typeface="Courier New" panose="02070309020205020404" pitchFamily="49" charset="0"/>
              <a:buChar char="o"/>
            </a:pP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914400">
              <a:lnSpc>
                <a:spcPct val="150000"/>
              </a:lnSpc>
              <a:spcBef>
                <a:spcPct val="0"/>
              </a:spcBef>
            </a:pP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thử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Thử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cháy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Resistance to fire alone</a:t>
            </a:r>
            <a:endParaRPr lang="en-US" sz="16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235DFC7-CF3E-58BB-139F-D9C5E94A6F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6084" y="1746929"/>
            <a:ext cx="4396903" cy="3272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258014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C60A7D-7C5C-4747-3027-EB4CA049A4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F2BE1F-35DD-EA65-30D0-D90ABA984E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4. Cáp trong điều kiện cháy</a:t>
            </a:r>
            <a:b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&amp; An toàn môi trường</a:t>
            </a:r>
            <a:endParaRPr lang="en-US" sz="280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F3BA0A4-D48D-5718-DBBB-BDBE0718CC0A}"/>
              </a:ext>
            </a:extLst>
          </p:cNvPr>
          <p:cNvSpPr txBox="1"/>
          <p:nvPr/>
        </p:nvSpPr>
        <p:spPr>
          <a:xfrm>
            <a:off x="526610" y="1836947"/>
            <a:ext cx="3802197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lnSpc>
                <a:spcPct val="150000"/>
              </a:lnSpc>
              <a:spcBef>
                <a:spcPct val="0"/>
              </a:spcBef>
            </a:pPr>
            <a:r>
              <a:rPr lang="en-US" sz="2000" b="1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Cáp trong điều kiện cháy</a:t>
            </a:r>
          </a:p>
          <a:p>
            <a:pPr defTabSz="914400">
              <a:lnSpc>
                <a:spcPct val="150000"/>
              </a:lnSpc>
              <a:spcBef>
                <a:spcPct val="0"/>
              </a:spcBef>
            </a:pPr>
            <a:r>
              <a:rPr lang="en-US" b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Phương </a:t>
            </a:r>
            <a:r>
              <a:rPr lang="en-US" b="1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pháp</a:t>
            </a:r>
            <a:r>
              <a:rPr lang="en-US" b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b="1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thử</a:t>
            </a:r>
            <a:endParaRPr lang="en-US" b="1"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1600">
                <a:latin typeface="Times New Roman" panose="02020603050405020304" pitchFamily="18" charset="0"/>
                <a:cs typeface="Times New Roman" panose="02020603050405020304" pitchFamily="18" charset="0"/>
              </a:rPr>
              <a:t>BS 6387 Cat W</a:t>
            </a:r>
          </a:p>
          <a:p>
            <a:pPr marL="342900" indent="-342900">
              <a:lnSpc>
                <a:spcPct val="150000"/>
              </a:lnSpc>
              <a:buFont typeface="Courier New" panose="02070309020205020404" pitchFamily="49" charset="0"/>
              <a:buChar char="o"/>
            </a:pPr>
            <a:endParaRPr lang="en-US" sz="16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914400">
              <a:lnSpc>
                <a:spcPct val="150000"/>
              </a:lnSpc>
              <a:spcBef>
                <a:spcPct val="0"/>
              </a:spcBef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Nội dung thử</a:t>
            </a:r>
          </a:p>
          <a:p>
            <a:pPr marL="342900" indent="-3429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1600">
                <a:latin typeface="Times New Roman" panose="02020603050405020304" pitchFamily="18" charset="0"/>
                <a:cs typeface="Times New Roman" panose="02020603050405020304" pitchFamily="18" charset="0"/>
              </a:rPr>
              <a:t>Thử cháy kết hợp với nước</a:t>
            </a:r>
            <a:endParaRPr lang="en-US" sz="1600" i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6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/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id="{808123E9-C2E1-8785-B444-181DBEDAC1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387" y="1877283"/>
            <a:ext cx="4236003" cy="3212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62101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CBC09B-ABF0-474B-F182-2C462BC27B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B271B5-9C00-AB2C-2E22-B0DB08B93B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Cáp trong điều kiện cháy</a:t>
            </a:r>
            <a:b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&amp; An toàn môi trường</a:t>
            </a:r>
            <a:endParaRPr lang="en-US" sz="280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3C7E8C1-4BC4-AAF1-4481-70E2607A7C47}"/>
              </a:ext>
            </a:extLst>
          </p:cNvPr>
          <p:cNvSpPr txBox="1"/>
          <p:nvPr/>
        </p:nvSpPr>
        <p:spPr>
          <a:xfrm>
            <a:off x="526610" y="1836947"/>
            <a:ext cx="3802197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lnSpc>
                <a:spcPct val="150000"/>
              </a:lnSpc>
              <a:spcBef>
                <a:spcPct val="0"/>
              </a:spcBef>
            </a:pPr>
            <a:r>
              <a:rPr lang="en-US" sz="2000" b="1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Thử mật độ khói với cáp điện</a:t>
            </a:r>
          </a:p>
          <a:p>
            <a:pPr defTabSz="914400">
              <a:lnSpc>
                <a:spcPct val="150000"/>
              </a:lnSpc>
              <a:spcBef>
                <a:spcPct val="0"/>
              </a:spcBef>
            </a:pPr>
            <a:r>
              <a:rPr lang="en-US" b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Phương </a:t>
            </a:r>
            <a:r>
              <a:rPr lang="en-US" b="1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pháp</a:t>
            </a:r>
            <a:r>
              <a:rPr lang="en-US" b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thử</a:t>
            </a:r>
          </a:p>
          <a:p>
            <a:pPr marL="342900" indent="-3429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1600">
                <a:latin typeface="Times New Roman" panose="02020603050405020304" pitchFamily="18" charset="0"/>
                <a:cs typeface="Times New Roman" panose="02020603050405020304" pitchFamily="18" charset="0"/>
              </a:rPr>
              <a:t>BS 6387 Cat Z</a:t>
            </a:r>
          </a:p>
          <a:p>
            <a:pPr marL="342900" indent="-3429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1600">
                <a:latin typeface="Times New Roman" panose="02020603050405020304" pitchFamily="18" charset="0"/>
                <a:cs typeface="Times New Roman" panose="02020603050405020304" pitchFamily="18" charset="0"/>
              </a:rPr>
              <a:t>IEC 60331-1/2</a:t>
            </a:r>
          </a:p>
          <a:p>
            <a:pPr marL="342900" indent="-342900">
              <a:lnSpc>
                <a:spcPct val="150000"/>
              </a:lnSpc>
              <a:buFont typeface="Courier New" panose="02070309020205020404" pitchFamily="49" charset="0"/>
              <a:buChar char="o"/>
            </a:pPr>
            <a:endParaRPr lang="en-US" sz="16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914400">
              <a:lnSpc>
                <a:spcPct val="150000"/>
              </a:lnSpc>
              <a:spcBef>
                <a:spcPct val="0"/>
              </a:spcBef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Nội dung thử</a:t>
            </a:r>
          </a:p>
          <a:p>
            <a:pPr marL="342900" indent="-3429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1600">
                <a:latin typeface="Times New Roman" panose="02020603050405020304" pitchFamily="18" charset="0"/>
                <a:cs typeface="Times New Roman" panose="02020603050405020304" pitchFamily="18" charset="0"/>
              </a:rPr>
              <a:t>Thử cháy kết hợp với va đập cơ </a:t>
            </a:r>
            <a:endParaRPr lang="en-US" sz="1600" i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6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/>
          </a:p>
        </p:txBody>
      </p:sp>
      <p:pic>
        <p:nvPicPr>
          <p:cNvPr id="3" name="Picture 8" descr="h11ChaySocBS6387">
            <a:extLst>
              <a:ext uri="{FF2B5EF4-FFF2-40B4-BE49-F238E27FC236}">
                <a16:creationId xmlns:a16="http://schemas.microsoft.com/office/drawing/2014/main" id="{96487BBC-0269-140C-5179-80FED89933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1258" y="1759126"/>
            <a:ext cx="4169571" cy="31442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91181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F4BED6-9190-8A81-A0F5-F99C7BC0FE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EFC958-BE2C-4B8E-6306-8C419EDE06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4. Cáp trong điều kiện cháy</a:t>
            </a:r>
            <a:b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&amp; An toàn môi trường</a:t>
            </a:r>
            <a:endParaRPr lang="en-US" sz="280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E366E77-4922-DA4B-48CB-D01E6D292326}"/>
              </a:ext>
            </a:extLst>
          </p:cNvPr>
          <p:cNvSpPr txBox="1"/>
          <p:nvPr/>
        </p:nvSpPr>
        <p:spPr>
          <a:xfrm>
            <a:off x="555793" y="1782395"/>
            <a:ext cx="3802197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lnSpc>
                <a:spcPct val="150000"/>
              </a:lnSpc>
              <a:spcBef>
                <a:spcPct val="0"/>
              </a:spcBef>
            </a:pPr>
            <a:r>
              <a:rPr lang="en-US" sz="2000" b="1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Thử mật độ khói </a:t>
            </a:r>
          </a:p>
          <a:p>
            <a:pPr defTabSz="914400">
              <a:lnSpc>
                <a:spcPct val="150000"/>
              </a:lnSpc>
              <a:spcBef>
                <a:spcPct val="0"/>
              </a:spcBef>
            </a:pPr>
            <a:endParaRPr lang="en-US" b="1"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defTabSz="914400">
              <a:lnSpc>
                <a:spcPct val="150000"/>
              </a:lnSpc>
              <a:spcBef>
                <a:spcPct val="0"/>
              </a:spcBef>
            </a:pPr>
            <a:r>
              <a:rPr lang="en-US" b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Phương </a:t>
            </a:r>
            <a:r>
              <a:rPr lang="en-US" b="1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pháp</a:t>
            </a:r>
            <a:r>
              <a:rPr lang="en-US" b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thử</a:t>
            </a:r>
          </a:p>
          <a:p>
            <a:pPr marL="342900" indent="-3429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1600">
                <a:latin typeface="Times New Roman" panose="02020603050405020304" pitchFamily="18" charset="0"/>
                <a:cs typeface="Times New Roman" panose="02020603050405020304" pitchFamily="18" charset="0"/>
              </a:rPr>
              <a:t>IEC 61034-2</a:t>
            </a:r>
          </a:p>
          <a:p>
            <a:pPr marL="342900" indent="-342900">
              <a:lnSpc>
                <a:spcPct val="150000"/>
              </a:lnSpc>
              <a:buFont typeface="Courier New" panose="02070309020205020404" pitchFamily="49" charset="0"/>
              <a:buChar char="o"/>
            </a:pPr>
            <a:endParaRPr lang="en-US" sz="16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B0323DC-8E2E-E909-483C-F6FBA07A38B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03"/>
          <a:stretch/>
        </p:blipFill>
        <p:spPr bwMode="auto">
          <a:xfrm>
            <a:off x="2833990" y="3875135"/>
            <a:ext cx="3048000" cy="2534920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C39CA8E-966E-F44E-E9A3-CCC793EE929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71" b="11366"/>
          <a:stretch/>
        </p:blipFill>
        <p:spPr bwMode="auto">
          <a:xfrm>
            <a:off x="5920867" y="3875135"/>
            <a:ext cx="3056654" cy="2543017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DC7E58E-EE49-428F-3C13-22695814AE0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3990" y="1380027"/>
            <a:ext cx="3048000" cy="227556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0ADB694-4189-5766-FE20-BADF13A8071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0867" y="1369914"/>
            <a:ext cx="3048000" cy="2285675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124CFD4-E64A-1AF6-958F-ABF2CD0A1AD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5794" y="3884092"/>
            <a:ext cx="1875036" cy="2372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37894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C37813-57CC-CAEA-9972-BF95BCABD5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FE3E39-BD56-157E-3B1E-D55020B7DC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4. Cáp trong điều kiện cháy</a:t>
            </a:r>
            <a:b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&amp; An toàn môi trường</a:t>
            </a:r>
            <a:endParaRPr lang="en-US" sz="280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3415A81-8B4C-1923-AE1F-685F00D7A995}"/>
              </a:ext>
            </a:extLst>
          </p:cNvPr>
          <p:cNvSpPr txBox="1"/>
          <p:nvPr/>
        </p:nvSpPr>
        <p:spPr>
          <a:xfrm>
            <a:off x="398835" y="1058973"/>
            <a:ext cx="6855979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lnSpc>
                <a:spcPct val="150000"/>
              </a:lnSpc>
              <a:spcBef>
                <a:spcPct val="0"/>
              </a:spcBef>
            </a:pPr>
            <a:r>
              <a:rPr lang="en-US" b="1" u="sng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Khí sinh ra khi cháy</a:t>
            </a:r>
          </a:p>
          <a:p>
            <a:pPr defTabSz="914400">
              <a:lnSpc>
                <a:spcPct val="150000"/>
              </a:lnSpc>
              <a:spcBef>
                <a:spcPct val="0"/>
              </a:spcBef>
            </a:pPr>
            <a:r>
              <a:rPr lang="en-US" b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Nội dung / Phương </a:t>
            </a:r>
            <a:r>
              <a:rPr lang="en-US" b="1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pháp</a:t>
            </a:r>
            <a:r>
              <a:rPr lang="en-US" b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thử</a:t>
            </a:r>
          </a:p>
          <a:p>
            <a:pPr marL="342900" indent="-3429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1600">
                <a:latin typeface="Times New Roman" panose="02020603050405020304" pitchFamily="18" charset="0"/>
                <a:cs typeface="Times New Roman" panose="02020603050405020304" pitchFamily="18" charset="0"/>
              </a:rPr>
              <a:t>Hàm lượng khí Axit HCl / IEC 60754-1</a:t>
            </a:r>
          </a:p>
          <a:p>
            <a:pPr marL="342900" indent="-3429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1600">
                <a:latin typeface="Times New Roman" panose="02020603050405020304" pitchFamily="18" charset="0"/>
                <a:cs typeface="Times New Roman" panose="02020603050405020304" pitchFamily="18" charset="0"/>
              </a:rPr>
              <a:t>Đo độ pH và độ dẫn / IEC 60754-2</a:t>
            </a:r>
          </a:p>
          <a:p>
            <a:pPr marL="342900" indent="-3429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1600">
                <a:latin typeface="Times New Roman" panose="02020603050405020304" pitchFamily="18" charset="0"/>
                <a:cs typeface="Times New Roman" panose="02020603050405020304" pitchFamily="18" charset="0"/>
              </a:rPr>
              <a:t>Hàm lượng Carbon đen / ASTM D1603</a:t>
            </a:r>
          </a:p>
          <a:p>
            <a:pPr marL="342900" indent="-342900">
              <a:lnSpc>
                <a:spcPct val="150000"/>
              </a:lnSpc>
              <a:buFont typeface="Courier New" panose="02070309020205020404" pitchFamily="49" charset="0"/>
              <a:buChar char="o"/>
            </a:pPr>
            <a:endParaRPr lang="en-US" sz="16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endParaRPr lang="en-US" sz="16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50000"/>
              </a:lnSpc>
              <a:buFont typeface="Courier New" panose="02070309020205020404" pitchFamily="49" charset="0"/>
              <a:buChar char="o"/>
            </a:pPr>
            <a:endParaRPr lang="en-US" sz="16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C518515-9991-C69E-A9A6-2E7BCB4854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6491" y="3279395"/>
            <a:ext cx="6282572" cy="3195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438947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368792-E7ED-FE66-633A-0D2B62D2AF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9225D4-6368-CEE3-9F34-910069C33F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4. Cáp trong điều kiện cháy</a:t>
            </a:r>
            <a:b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&amp; An toàn môi trường</a:t>
            </a:r>
            <a:endParaRPr lang="en-US" sz="280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BBF6390-D99B-37AF-412B-AA26F563CCA2}"/>
              </a:ext>
            </a:extLst>
          </p:cNvPr>
          <p:cNvSpPr txBox="1"/>
          <p:nvPr/>
        </p:nvSpPr>
        <p:spPr>
          <a:xfrm>
            <a:off x="544749" y="1336699"/>
            <a:ext cx="7142353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lnSpc>
                <a:spcPct val="150000"/>
              </a:lnSpc>
              <a:spcBef>
                <a:spcPct val="0"/>
              </a:spcBef>
            </a:pPr>
            <a:r>
              <a:rPr lang="en-US" b="1" u="sng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Khí sinh ra khi cháy</a:t>
            </a:r>
          </a:p>
          <a:p>
            <a:pPr defTabSz="914400">
              <a:lnSpc>
                <a:spcPct val="150000"/>
              </a:lnSpc>
              <a:spcBef>
                <a:spcPct val="0"/>
              </a:spcBef>
            </a:pPr>
            <a:r>
              <a:rPr lang="en-US" b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Nội dung / Phương </a:t>
            </a:r>
            <a:r>
              <a:rPr lang="en-US" b="1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pháp</a:t>
            </a:r>
            <a:r>
              <a:rPr lang="en-US" b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thử :   </a:t>
            </a:r>
            <a:r>
              <a:rPr lang="en-US" sz="1600">
                <a:latin typeface="Times New Roman" panose="02020603050405020304" pitchFamily="18" charset="0"/>
                <a:cs typeface="Times New Roman" panose="02020603050405020304" pitchFamily="18" charset="0"/>
              </a:rPr>
              <a:t>Hàm lượng Flo/ IEC 60684-2</a:t>
            </a:r>
          </a:p>
          <a:p>
            <a:pPr>
              <a:lnSpc>
                <a:spcPct val="150000"/>
              </a:lnSpc>
            </a:pPr>
            <a:endParaRPr lang="en-US" sz="16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50000"/>
              </a:lnSpc>
              <a:buFont typeface="Courier New" panose="02070309020205020404" pitchFamily="49" charset="0"/>
              <a:buChar char="o"/>
            </a:pPr>
            <a:endParaRPr lang="en-US" sz="16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8F8B239-BBFE-DFE4-DFF5-772A5F14EF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4295" y="2930047"/>
            <a:ext cx="3373763" cy="259125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DDF79C2-7136-6D05-4269-6842B9695A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5218" y="2930046"/>
            <a:ext cx="3658736" cy="2591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931211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408479"/>
            <a:ext cx="9143999" cy="2156699"/>
          </a:xfrm>
        </p:spPr>
        <p:txBody>
          <a:bodyPr/>
          <a:lstStyle/>
          <a:p>
            <a:pPr>
              <a:lnSpc>
                <a:spcPct val="120000"/>
              </a:lnSpc>
            </a:pPr>
            <a:r>
              <a:rPr lang="en-US" sz="3200"/>
              <a:t>XIN TRÂN TRỌNG CẢM ƠN!</a:t>
            </a:r>
            <a:endParaRPr lang="en-US" sz="1600"/>
          </a:p>
        </p:txBody>
      </p:sp>
    </p:spTree>
    <p:extLst>
      <p:ext uri="{BB962C8B-B14F-4D97-AF65-F5344CB8AC3E}">
        <p14:creationId xmlns:p14="http://schemas.microsoft.com/office/powerpoint/2010/main" val="1288783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41A4A9-9166-26B0-0B28-436CF33A92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7" y="439848"/>
            <a:ext cx="7384040" cy="619125"/>
          </a:xfrm>
        </p:spPr>
        <p:txBody>
          <a:bodyPr/>
          <a:lstStyle/>
          <a:p>
            <a:r>
              <a:rPr lang="en-US" dirty="0"/>
              <a:t>CÁC SẢN </a:t>
            </a:r>
            <a:r>
              <a:rPr lang="vi-VN"/>
              <a:t>PHẨM </a:t>
            </a:r>
            <a:r>
              <a:rPr lang="en-US"/>
              <a:t>CÁP ĐIỆN CHÍNH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40E543F-F0A1-3B03-A4EC-C8BB5ECC09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4129" y="1750272"/>
            <a:ext cx="2400968" cy="103653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C9E15C7-E33C-6F31-5AB9-06C09E63A8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129" y="3289691"/>
            <a:ext cx="2487579" cy="114845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E7AC4BB-6F64-32A0-E8E7-6EFFE67453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4129" y="4941034"/>
            <a:ext cx="2512242" cy="1249772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B9DEA309-ABEE-0F11-D718-AF2D44CB2759}"/>
              </a:ext>
            </a:extLst>
          </p:cNvPr>
          <p:cNvGrpSpPr/>
          <p:nvPr/>
        </p:nvGrpSpPr>
        <p:grpSpPr>
          <a:xfrm>
            <a:off x="3352800" y="4862043"/>
            <a:ext cx="5038029" cy="1013307"/>
            <a:chOff x="3449782" y="2637265"/>
            <a:chExt cx="4941047" cy="1013307"/>
          </a:xfrm>
        </p:grpSpPr>
        <p:pic>
          <p:nvPicPr>
            <p:cNvPr id="11" name="Image 2" descr="preencoded.png">
              <a:extLst>
                <a:ext uri="{FF2B5EF4-FFF2-40B4-BE49-F238E27FC236}">
                  <a16:creationId xmlns:a16="http://schemas.microsoft.com/office/drawing/2014/main" id="{63422994-81D3-B7CA-6A5B-B7240CD23B2C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3449782" y="2637265"/>
              <a:ext cx="4941047" cy="1013307"/>
            </a:xfrm>
            <a:prstGeom prst="rect">
              <a:avLst/>
            </a:prstGeom>
          </p:spPr>
        </p:pic>
        <p:sp>
          <p:nvSpPr>
            <p:cNvPr id="12" name="Text 3">
              <a:extLst>
                <a:ext uri="{FF2B5EF4-FFF2-40B4-BE49-F238E27FC236}">
                  <a16:creationId xmlns:a16="http://schemas.microsoft.com/office/drawing/2014/main" id="{F7485FB9-4B99-FE10-B5AB-CFB633A11C9D}"/>
                </a:ext>
              </a:extLst>
            </p:cNvPr>
            <p:cNvSpPr/>
            <p:nvPr/>
          </p:nvSpPr>
          <p:spPr>
            <a:xfrm>
              <a:off x="3775716" y="2789265"/>
              <a:ext cx="3439405" cy="220471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t"/>
            <a:lstStyle/>
            <a:p>
              <a:pPr>
                <a:lnSpc>
                  <a:spcPct val="104000"/>
                </a:lnSpc>
              </a:pPr>
              <a:r>
                <a:rPr lang="en-US" b="1">
                  <a:solidFill>
                    <a:srgbClr val="3B3535"/>
                  </a:solidFill>
                  <a:latin typeface="Times New Roman" panose="02020603050405020304" pitchFamily="18" charset="0"/>
                  <a:ea typeface="Alexandria SemiBold" pitchFamily="34" charset="-122"/>
                  <a:cs typeface="Times New Roman" panose="02020603050405020304" pitchFamily="18" charset="0"/>
                </a:rPr>
                <a:t>CÁP ĐIỆN TRUNG THẾ</a:t>
              </a:r>
              <a:endParaRPr lang="en-US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" name="Text 4">
              <a:extLst>
                <a:ext uri="{FF2B5EF4-FFF2-40B4-BE49-F238E27FC236}">
                  <a16:creationId xmlns:a16="http://schemas.microsoft.com/office/drawing/2014/main" id="{813C1CA1-75D0-2889-B71F-733143F9E693}"/>
                </a:ext>
              </a:extLst>
            </p:cNvPr>
            <p:cNvSpPr/>
            <p:nvPr/>
          </p:nvSpPr>
          <p:spPr>
            <a:xfrm>
              <a:off x="3775716" y="3115247"/>
              <a:ext cx="4393783" cy="383323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>
              <a:normAutofit/>
            </a:bodyPr>
            <a:lstStyle/>
            <a:p>
              <a:pPr>
                <a:lnSpc>
                  <a:spcPct val="119000"/>
                </a:lnSpc>
              </a:pPr>
              <a:r>
                <a:rPr lang="en-US" sz="1400" i="1" err="1">
                  <a:solidFill>
                    <a:srgbClr val="3B353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Từ</a:t>
              </a:r>
              <a:r>
                <a:rPr lang="en-US" sz="1400" i="1">
                  <a:solidFill>
                    <a:srgbClr val="3B353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6kV ( Um= 7,2kV ) </a:t>
              </a:r>
              <a:r>
                <a:rPr lang="en-US" sz="1400" i="1" err="1">
                  <a:solidFill>
                    <a:srgbClr val="3B353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đến</a:t>
              </a:r>
              <a:r>
                <a:rPr lang="en-US" sz="1400" i="1">
                  <a:solidFill>
                    <a:srgbClr val="3B353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30 kV ( Um= 36kV)</a:t>
              </a:r>
            </a:p>
          </p:txBody>
        </p:sp>
      </p:grpSp>
      <p:sp>
        <p:nvSpPr>
          <p:cNvPr id="37" name="Text 4">
            <a:extLst>
              <a:ext uri="{FF2B5EF4-FFF2-40B4-BE49-F238E27FC236}">
                <a16:creationId xmlns:a16="http://schemas.microsoft.com/office/drawing/2014/main" id="{ACEB15D7-C76A-D892-BC52-DB350EF16AD4}"/>
              </a:ext>
            </a:extLst>
          </p:cNvPr>
          <p:cNvSpPr/>
          <p:nvPr/>
        </p:nvSpPr>
        <p:spPr>
          <a:xfrm>
            <a:off x="3928116" y="2232464"/>
            <a:ext cx="4393783" cy="383323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>
              <a:lnSpc>
                <a:spcPct val="119000"/>
              </a:lnSpc>
            </a:pPr>
            <a:endParaRPr lang="en-US" sz="825"/>
          </a:p>
        </p:txBody>
      </p:sp>
      <p:pic>
        <p:nvPicPr>
          <p:cNvPr id="39" name="Image 2" descr="preencoded.png">
            <a:extLst>
              <a:ext uri="{FF2B5EF4-FFF2-40B4-BE49-F238E27FC236}">
                <a16:creationId xmlns:a16="http://schemas.microsoft.com/office/drawing/2014/main" id="{5AB0491C-5B15-5B0D-80C6-64FC0416C1A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352800" y="3305229"/>
            <a:ext cx="5038029" cy="1013307"/>
          </a:xfrm>
          <a:prstGeom prst="rect">
            <a:avLst/>
          </a:prstGeom>
        </p:spPr>
      </p:pic>
      <p:sp>
        <p:nvSpPr>
          <p:cNvPr id="40" name="Text 3">
            <a:extLst>
              <a:ext uri="{FF2B5EF4-FFF2-40B4-BE49-F238E27FC236}">
                <a16:creationId xmlns:a16="http://schemas.microsoft.com/office/drawing/2014/main" id="{9BEF3D85-C52D-132B-2DA7-DB1C2D764E04}"/>
              </a:ext>
            </a:extLst>
          </p:cNvPr>
          <p:cNvSpPr/>
          <p:nvPr/>
        </p:nvSpPr>
        <p:spPr>
          <a:xfrm>
            <a:off x="3688582" y="3485902"/>
            <a:ext cx="3543319" cy="1739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ct val="104000"/>
              </a:lnSpc>
            </a:pPr>
            <a:r>
              <a:rPr lang="en-US" b="1">
                <a:solidFill>
                  <a:srgbClr val="3B35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DÂY – CÁP ĐIỆN HẠ THẾ</a:t>
            </a:r>
            <a:endParaRPr lang="en-US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Text 4">
            <a:extLst>
              <a:ext uri="{FF2B5EF4-FFF2-40B4-BE49-F238E27FC236}">
                <a16:creationId xmlns:a16="http://schemas.microsoft.com/office/drawing/2014/main" id="{B661789D-75C2-FA4D-FC1F-10D90F1738AD}"/>
              </a:ext>
            </a:extLst>
          </p:cNvPr>
          <p:cNvSpPr/>
          <p:nvPr/>
        </p:nvSpPr>
        <p:spPr>
          <a:xfrm>
            <a:off x="3688582" y="3811883"/>
            <a:ext cx="4526532" cy="383323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ct val="119000"/>
              </a:lnSpc>
            </a:pPr>
            <a:r>
              <a:rPr lang="en-US" sz="1400" i="1" err="1">
                <a:solidFill>
                  <a:srgbClr val="3B35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1400" i="1">
                <a:solidFill>
                  <a:srgbClr val="3B35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i="1" err="1">
                <a:solidFill>
                  <a:srgbClr val="3B35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áp</a:t>
            </a:r>
            <a:r>
              <a:rPr lang="en-US" sz="1400" i="1">
                <a:solidFill>
                  <a:srgbClr val="3B35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i="1" err="1">
                <a:solidFill>
                  <a:srgbClr val="3B35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1400" i="1">
                <a:solidFill>
                  <a:srgbClr val="3B35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0,6/1kV - </a:t>
            </a:r>
            <a:r>
              <a:rPr lang="en-US" sz="1400" i="1" err="1">
                <a:solidFill>
                  <a:srgbClr val="3B35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1400" i="1">
                <a:solidFill>
                  <a:srgbClr val="3B35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i="1" err="1">
                <a:solidFill>
                  <a:srgbClr val="3B35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1400" i="1">
                <a:solidFill>
                  <a:srgbClr val="3B35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i="1" err="1">
                <a:solidFill>
                  <a:srgbClr val="3B35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1400" i="1">
                <a:solidFill>
                  <a:srgbClr val="3B35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i="1" err="1">
                <a:solidFill>
                  <a:srgbClr val="3B35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1400" i="1">
                <a:solidFill>
                  <a:srgbClr val="3B35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i="1" err="1">
                <a:solidFill>
                  <a:srgbClr val="3B35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1400" i="1">
                <a:solidFill>
                  <a:srgbClr val="3B35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Công </a:t>
            </a:r>
            <a:r>
              <a:rPr lang="en-US" sz="1400" i="1" err="1">
                <a:solidFill>
                  <a:srgbClr val="3B35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endParaRPr lang="en-US" sz="1400" i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C13372B3-549A-F24E-4C00-266D245C98A0}"/>
              </a:ext>
            </a:extLst>
          </p:cNvPr>
          <p:cNvGrpSpPr/>
          <p:nvPr/>
        </p:nvGrpSpPr>
        <p:grpSpPr>
          <a:xfrm>
            <a:off x="3338945" y="1773497"/>
            <a:ext cx="5038029" cy="1013307"/>
            <a:chOff x="3449782" y="2637265"/>
            <a:chExt cx="4941047" cy="1013307"/>
          </a:xfrm>
        </p:grpSpPr>
        <p:pic>
          <p:nvPicPr>
            <p:cNvPr id="47" name="Image 2" descr="preencoded.png">
              <a:extLst>
                <a:ext uri="{FF2B5EF4-FFF2-40B4-BE49-F238E27FC236}">
                  <a16:creationId xmlns:a16="http://schemas.microsoft.com/office/drawing/2014/main" id="{B068AC8B-2B0F-0569-10AD-8A7333C42CF9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3449782" y="2637265"/>
              <a:ext cx="4941047" cy="1013307"/>
            </a:xfrm>
            <a:prstGeom prst="rect">
              <a:avLst/>
            </a:prstGeom>
          </p:spPr>
        </p:pic>
        <p:sp>
          <p:nvSpPr>
            <p:cNvPr id="48" name="Text 3">
              <a:extLst>
                <a:ext uri="{FF2B5EF4-FFF2-40B4-BE49-F238E27FC236}">
                  <a16:creationId xmlns:a16="http://schemas.microsoft.com/office/drawing/2014/main" id="{0050539F-D9C0-6313-7A98-CFBA460359B1}"/>
                </a:ext>
              </a:extLst>
            </p:cNvPr>
            <p:cNvSpPr/>
            <p:nvPr/>
          </p:nvSpPr>
          <p:spPr>
            <a:xfrm>
              <a:off x="3775716" y="2732761"/>
              <a:ext cx="3492083" cy="276975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t"/>
            <a:lstStyle/>
            <a:p>
              <a:pPr>
                <a:lnSpc>
                  <a:spcPct val="104000"/>
                </a:lnSpc>
              </a:pPr>
              <a:r>
                <a:rPr lang="en-US" b="1">
                  <a:solidFill>
                    <a:srgbClr val="3B3535"/>
                  </a:solidFill>
                  <a:latin typeface="Times New Roman" panose="02020603050405020304" pitchFamily="18" charset="0"/>
                  <a:ea typeface="Alexandria SemiBold" pitchFamily="34" charset="-122"/>
                  <a:cs typeface="Times New Roman" panose="02020603050405020304" pitchFamily="18" charset="0"/>
                </a:rPr>
                <a:t>DÂY TRẦN TẢI ĐIỆN TRÊN KHÔNG</a:t>
              </a:r>
              <a:endParaRPr lang="en-US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9" name="Text 4">
              <a:extLst>
                <a:ext uri="{FF2B5EF4-FFF2-40B4-BE49-F238E27FC236}">
                  <a16:creationId xmlns:a16="http://schemas.microsoft.com/office/drawing/2014/main" id="{6AEBC63E-2C53-7F3C-59E6-696E4774E376}"/>
                </a:ext>
              </a:extLst>
            </p:cNvPr>
            <p:cNvSpPr/>
            <p:nvPr/>
          </p:nvSpPr>
          <p:spPr>
            <a:xfrm>
              <a:off x="3775716" y="3115247"/>
              <a:ext cx="4393783" cy="383323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>
              <a:noAutofit/>
            </a:bodyPr>
            <a:lstStyle/>
            <a:p>
              <a:pPr>
                <a:lnSpc>
                  <a:spcPct val="119000"/>
                </a:lnSpc>
              </a:pPr>
              <a:r>
                <a:rPr lang="en-US" sz="1400" i="1" err="1">
                  <a:solidFill>
                    <a:srgbClr val="3B3535"/>
                  </a:solidFill>
                  <a:latin typeface="Times New Roman" panose="02020603050405020304" pitchFamily="18" charset="0"/>
                  <a:ea typeface="Sora Light" pitchFamily="34" charset="-122"/>
                  <a:cs typeface="Times New Roman" panose="02020603050405020304" pitchFamily="18" charset="0"/>
                </a:rPr>
                <a:t>Dây</a:t>
              </a:r>
              <a:r>
                <a:rPr lang="en-US" sz="1400" i="1">
                  <a:solidFill>
                    <a:srgbClr val="3B3535"/>
                  </a:solidFill>
                  <a:latin typeface="Times New Roman" panose="02020603050405020304" pitchFamily="18" charset="0"/>
                  <a:ea typeface="Sora Light" pitchFamily="34" charset="-122"/>
                  <a:cs typeface="Times New Roman" panose="02020603050405020304" pitchFamily="18" charset="0"/>
                </a:rPr>
                <a:t> </a:t>
              </a:r>
              <a:r>
                <a:rPr lang="en-US" sz="1400" i="1" err="1">
                  <a:solidFill>
                    <a:srgbClr val="3B3535"/>
                  </a:solidFill>
                  <a:latin typeface="Times New Roman" panose="02020603050405020304" pitchFamily="18" charset="0"/>
                  <a:ea typeface="Sora Light" pitchFamily="34" charset="-122"/>
                  <a:cs typeface="Times New Roman" panose="02020603050405020304" pitchFamily="18" charset="0"/>
                </a:rPr>
                <a:t>nhôm</a:t>
              </a:r>
              <a:r>
                <a:rPr lang="en-US" sz="1400" i="1">
                  <a:solidFill>
                    <a:srgbClr val="3B3535"/>
                  </a:solidFill>
                  <a:latin typeface="Times New Roman" panose="02020603050405020304" pitchFamily="18" charset="0"/>
                  <a:ea typeface="Sora Light" pitchFamily="34" charset="-122"/>
                  <a:cs typeface="Times New Roman" panose="02020603050405020304" pitchFamily="18" charset="0"/>
                </a:rPr>
                <a:t>, </a:t>
              </a:r>
              <a:r>
                <a:rPr lang="en-US" sz="1400" i="1" err="1">
                  <a:solidFill>
                    <a:srgbClr val="3B3535"/>
                  </a:solidFill>
                  <a:latin typeface="Times New Roman" panose="02020603050405020304" pitchFamily="18" charset="0"/>
                  <a:ea typeface="Sora Light" pitchFamily="34" charset="-122"/>
                  <a:cs typeface="Times New Roman" panose="02020603050405020304" pitchFamily="18" charset="0"/>
                </a:rPr>
                <a:t>Dây</a:t>
              </a:r>
              <a:r>
                <a:rPr lang="en-US" sz="1400" i="1">
                  <a:solidFill>
                    <a:srgbClr val="3B3535"/>
                  </a:solidFill>
                  <a:latin typeface="Times New Roman" panose="02020603050405020304" pitchFamily="18" charset="0"/>
                  <a:ea typeface="Sora Light" pitchFamily="34" charset="-122"/>
                  <a:cs typeface="Times New Roman" panose="02020603050405020304" pitchFamily="18" charset="0"/>
                </a:rPr>
                <a:t> </a:t>
              </a:r>
              <a:r>
                <a:rPr lang="en-US" sz="1400" i="1" err="1">
                  <a:solidFill>
                    <a:srgbClr val="3B3535"/>
                  </a:solidFill>
                  <a:latin typeface="Times New Roman" panose="02020603050405020304" pitchFamily="18" charset="0"/>
                  <a:ea typeface="Sora Light" pitchFamily="34" charset="-122"/>
                  <a:cs typeface="Times New Roman" panose="02020603050405020304" pitchFamily="18" charset="0"/>
                </a:rPr>
                <a:t>đồng</a:t>
              </a:r>
              <a:r>
                <a:rPr lang="en-US" sz="1400" i="1">
                  <a:solidFill>
                    <a:srgbClr val="3B3535"/>
                  </a:solidFill>
                  <a:latin typeface="Times New Roman" panose="02020603050405020304" pitchFamily="18" charset="0"/>
                  <a:ea typeface="Sora Light" pitchFamily="34" charset="-122"/>
                  <a:cs typeface="Times New Roman" panose="02020603050405020304" pitchFamily="18" charset="0"/>
                </a:rPr>
                <a:t>, </a:t>
              </a:r>
              <a:r>
                <a:rPr lang="en-US" sz="1400" i="1" err="1">
                  <a:solidFill>
                    <a:srgbClr val="3B3535"/>
                  </a:solidFill>
                  <a:latin typeface="Times New Roman" panose="02020603050405020304" pitchFamily="18" charset="0"/>
                  <a:ea typeface="Sora Light" pitchFamily="34" charset="-122"/>
                  <a:cs typeface="Times New Roman" panose="02020603050405020304" pitchFamily="18" charset="0"/>
                </a:rPr>
                <a:t>Dây</a:t>
              </a:r>
              <a:r>
                <a:rPr lang="en-US" sz="1400" i="1">
                  <a:solidFill>
                    <a:srgbClr val="3B3535"/>
                  </a:solidFill>
                  <a:latin typeface="Times New Roman" panose="02020603050405020304" pitchFamily="18" charset="0"/>
                  <a:ea typeface="Sora Light" pitchFamily="34" charset="-122"/>
                  <a:cs typeface="Times New Roman" panose="02020603050405020304" pitchFamily="18" charset="0"/>
                </a:rPr>
                <a:t> </a:t>
              </a:r>
              <a:r>
                <a:rPr lang="en-US" sz="1400" i="1" err="1">
                  <a:solidFill>
                    <a:srgbClr val="3B3535"/>
                  </a:solidFill>
                  <a:latin typeface="Times New Roman" panose="02020603050405020304" pitchFamily="18" charset="0"/>
                  <a:ea typeface="Sora Light" pitchFamily="34" charset="-122"/>
                  <a:cs typeface="Times New Roman" panose="02020603050405020304" pitchFamily="18" charset="0"/>
                </a:rPr>
                <a:t>nhôm</a:t>
              </a:r>
              <a:r>
                <a:rPr lang="en-US" sz="1400" i="1">
                  <a:solidFill>
                    <a:srgbClr val="3B3535"/>
                  </a:solidFill>
                  <a:latin typeface="Times New Roman" panose="02020603050405020304" pitchFamily="18" charset="0"/>
                  <a:ea typeface="Sora Light" pitchFamily="34" charset="-122"/>
                  <a:cs typeface="Times New Roman" panose="02020603050405020304" pitchFamily="18" charset="0"/>
                </a:rPr>
                <a:t> </a:t>
              </a:r>
              <a:r>
                <a:rPr lang="en-US" sz="1400" i="1" err="1">
                  <a:solidFill>
                    <a:srgbClr val="3B3535"/>
                  </a:solidFill>
                  <a:latin typeface="Times New Roman" panose="02020603050405020304" pitchFamily="18" charset="0"/>
                  <a:ea typeface="Sora Light" pitchFamily="34" charset="-122"/>
                  <a:cs typeface="Times New Roman" panose="02020603050405020304" pitchFamily="18" charset="0"/>
                </a:rPr>
                <a:t>lõi</a:t>
              </a:r>
              <a:r>
                <a:rPr lang="en-US" sz="1400" i="1">
                  <a:solidFill>
                    <a:srgbClr val="3B3535"/>
                  </a:solidFill>
                  <a:latin typeface="Times New Roman" panose="02020603050405020304" pitchFamily="18" charset="0"/>
                  <a:ea typeface="Sora Light" pitchFamily="34" charset="-122"/>
                  <a:cs typeface="Times New Roman" panose="02020603050405020304" pitchFamily="18" charset="0"/>
                </a:rPr>
                <a:t> </a:t>
              </a:r>
              <a:r>
                <a:rPr lang="en-US" sz="1400" i="1" err="1">
                  <a:solidFill>
                    <a:srgbClr val="3B3535"/>
                  </a:solidFill>
                  <a:latin typeface="Times New Roman" panose="02020603050405020304" pitchFamily="18" charset="0"/>
                  <a:ea typeface="Sora Light" pitchFamily="34" charset="-122"/>
                  <a:cs typeface="Times New Roman" panose="02020603050405020304" pitchFamily="18" charset="0"/>
                </a:rPr>
                <a:t>théo</a:t>
              </a:r>
              <a:r>
                <a:rPr lang="en-US" sz="1400" i="1">
                  <a:solidFill>
                    <a:srgbClr val="3B3535"/>
                  </a:solidFill>
                  <a:latin typeface="Times New Roman" panose="02020603050405020304" pitchFamily="18" charset="0"/>
                  <a:ea typeface="Sora Light" pitchFamily="34" charset="-122"/>
                  <a:cs typeface="Times New Roman" panose="02020603050405020304" pitchFamily="18" charset="0"/>
                </a:rPr>
                <a:t>, </a:t>
              </a:r>
              <a:r>
                <a:rPr lang="en-US" sz="1400" i="1" err="1">
                  <a:solidFill>
                    <a:srgbClr val="3B3535"/>
                  </a:solidFill>
                  <a:latin typeface="Times New Roman" panose="02020603050405020304" pitchFamily="18" charset="0"/>
                  <a:ea typeface="Sora Light" pitchFamily="34" charset="-122"/>
                  <a:cs typeface="Times New Roman" panose="02020603050405020304" pitchFamily="18" charset="0"/>
                </a:rPr>
                <a:t>Dây</a:t>
              </a:r>
              <a:r>
                <a:rPr lang="en-US" sz="1400" i="1">
                  <a:solidFill>
                    <a:srgbClr val="3B3535"/>
                  </a:solidFill>
                  <a:latin typeface="Times New Roman" panose="02020603050405020304" pitchFamily="18" charset="0"/>
                  <a:ea typeface="Sora Light" pitchFamily="34" charset="-122"/>
                  <a:cs typeface="Times New Roman" panose="02020603050405020304" pitchFamily="18" charset="0"/>
                </a:rPr>
                <a:t> </a:t>
              </a:r>
              <a:r>
                <a:rPr lang="en-US" sz="1400" i="1" err="1">
                  <a:solidFill>
                    <a:srgbClr val="3B3535"/>
                  </a:solidFill>
                  <a:latin typeface="Times New Roman" panose="02020603050405020304" pitchFamily="18" charset="0"/>
                  <a:ea typeface="Sora Light" pitchFamily="34" charset="-122"/>
                  <a:cs typeface="Times New Roman" panose="02020603050405020304" pitchFamily="18" charset="0"/>
                </a:rPr>
                <a:t>nhôm</a:t>
              </a:r>
              <a:r>
                <a:rPr lang="en-US" sz="1400" i="1">
                  <a:solidFill>
                    <a:srgbClr val="3B3535"/>
                  </a:solidFill>
                  <a:latin typeface="Times New Roman" panose="02020603050405020304" pitchFamily="18" charset="0"/>
                  <a:ea typeface="Sora Light" pitchFamily="34" charset="-122"/>
                  <a:cs typeface="Times New Roman" panose="02020603050405020304" pitchFamily="18" charset="0"/>
                </a:rPr>
                <a:t> </a:t>
              </a:r>
              <a:r>
                <a:rPr lang="en-US" sz="1400" i="1" err="1">
                  <a:solidFill>
                    <a:srgbClr val="3B3535"/>
                  </a:solidFill>
                  <a:latin typeface="Times New Roman" panose="02020603050405020304" pitchFamily="18" charset="0"/>
                  <a:ea typeface="Sora Light" pitchFamily="34" charset="-122"/>
                  <a:cs typeface="Times New Roman" panose="02020603050405020304" pitchFamily="18" charset="0"/>
                </a:rPr>
                <a:t>lõi</a:t>
              </a:r>
              <a:r>
                <a:rPr lang="en-US" sz="1400" i="1">
                  <a:solidFill>
                    <a:srgbClr val="3B3535"/>
                  </a:solidFill>
                  <a:latin typeface="Times New Roman" panose="02020603050405020304" pitchFamily="18" charset="0"/>
                  <a:ea typeface="Sora Light" pitchFamily="34" charset="-122"/>
                  <a:cs typeface="Times New Roman" panose="02020603050405020304" pitchFamily="18" charset="0"/>
                </a:rPr>
                <a:t> composite</a:t>
              </a:r>
              <a:endParaRPr lang="en-US" sz="1400" i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313284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1BB5AE0-BA67-2BBF-0AFB-8D916D1561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187" y="419034"/>
            <a:ext cx="6738241" cy="619125"/>
          </a:xfrm>
        </p:spPr>
        <p:txBody>
          <a:bodyPr/>
          <a:lstStyle/>
          <a:p>
            <a:r>
              <a:rPr lang="en-US" sz="1600" b="1" dirty="0"/>
              <a:t>NỘI DUNG TRÌNH BÀY: 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/>
              <a:t>Nhóm</a:t>
            </a:r>
            <a:r>
              <a:rPr lang="en-US" b="1" dirty="0"/>
              <a:t> </a:t>
            </a:r>
            <a:r>
              <a:rPr lang="en-US" b="1" dirty="0" err="1"/>
              <a:t>các</a:t>
            </a:r>
            <a:r>
              <a:rPr lang="en-US" b="1" dirty="0"/>
              <a:t> </a:t>
            </a:r>
            <a:r>
              <a:rPr lang="en-US" b="1" dirty="0" err="1"/>
              <a:t>phép</a:t>
            </a:r>
            <a:r>
              <a:rPr lang="en-US" b="1" dirty="0"/>
              <a:t> </a:t>
            </a:r>
            <a:r>
              <a:rPr lang="en-US" b="1" dirty="0" err="1"/>
              <a:t>thử</a:t>
            </a:r>
            <a:endParaRPr lang="en-US" b="1" dirty="0"/>
          </a:p>
        </p:txBody>
      </p:sp>
      <p:sp>
        <p:nvSpPr>
          <p:cNvPr id="43" name="Text 1">
            <a:extLst>
              <a:ext uri="{FF2B5EF4-FFF2-40B4-BE49-F238E27FC236}">
                <a16:creationId xmlns:a16="http://schemas.microsoft.com/office/drawing/2014/main" id="{0ABDDB8E-BE84-9773-D92B-78C2483FB4B2}"/>
              </a:ext>
            </a:extLst>
          </p:cNvPr>
          <p:cNvSpPr/>
          <p:nvPr/>
        </p:nvSpPr>
        <p:spPr>
          <a:xfrm>
            <a:off x="631908" y="1537398"/>
            <a:ext cx="254372" cy="303647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>
                <a:solidFill>
                  <a:srgbClr val="3B3535"/>
                </a:solidFill>
                <a:latin typeface="Times New Roman" panose="02020603050405020304" pitchFamily="18" charset="0"/>
                <a:ea typeface="Alexandria Light" pitchFamily="34" charset="-122"/>
                <a:cs typeface="Times New Roman" panose="02020603050405020304" pitchFamily="18" charset="0"/>
              </a:rPr>
              <a:t>01</a:t>
            </a: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Shape 2">
            <a:extLst>
              <a:ext uri="{FF2B5EF4-FFF2-40B4-BE49-F238E27FC236}">
                <a16:creationId xmlns:a16="http://schemas.microsoft.com/office/drawing/2014/main" id="{8A431D81-9CCE-AC82-DC99-0EECF8048971}"/>
              </a:ext>
            </a:extLst>
          </p:cNvPr>
          <p:cNvSpPr/>
          <p:nvPr/>
        </p:nvSpPr>
        <p:spPr>
          <a:xfrm>
            <a:off x="631908" y="1915956"/>
            <a:ext cx="3785939" cy="34184"/>
          </a:xfrm>
          <a:prstGeom prst="rect">
            <a:avLst/>
          </a:prstGeom>
          <a:solidFill>
            <a:srgbClr val="1A2D7A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45" name="Text 3">
            <a:extLst>
              <a:ext uri="{FF2B5EF4-FFF2-40B4-BE49-F238E27FC236}">
                <a16:creationId xmlns:a16="http://schemas.microsoft.com/office/drawing/2014/main" id="{8826107B-865B-9C0C-0E55-5C9032DE9CFC}"/>
              </a:ext>
            </a:extLst>
          </p:cNvPr>
          <p:cNvSpPr/>
          <p:nvPr/>
        </p:nvSpPr>
        <p:spPr>
          <a:xfrm>
            <a:off x="695626" y="2004609"/>
            <a:ext cx="3120236" cy="5064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850" b="1" dirty="0" err="1">
                <a:latin typeface="Times New Roman" panose="02020603050405020304" pitchFamily="18" charset="0"/>
                <a:ea typeface="Alexandria SemiBold" pitchFamily="34" charset="-122"/>
                <a:cs typeface="Times New Roman" panose="02020603050405020304" pitchFamily="18" charset="0"/>
              </a:rPr>
              <a:t>Nhóm</a:t>
            </a:r>
            <a:r>
              <a:rPr lang="en-US" sz="1850" b="1" dirty="0">
                <a:latin typeface="Times New Roman" panose="02020603050405020304" pitchFamily="18" charset="0"/>
                <a:ea typeface="Alexandria SemiBold" pitchFamily="34" charset="-122"/>
                <a:cs typeface="Times New Roman" panose="02020603050405020304" pitchFamily="18" charset="0"/>
              </a:rPr>
              <a:t> </a:t>
            </a:r>
            <a:r>
              <a:rPr lang="en-US" sz="1850" b="1" dirty="0" err="1">
                <a:latin typeface="Times New Roman" panose="02020603050405020304" pitchFamily="18" charset="0"/>
                <a:ea typeface="Alexandria SemiBold" pitchFamily="34" charset="-122"/>
                <a:cs typeface="Times New Roman" panose="02020603050405020304" pitchFamily="18" charset="0"/>
              </a:rPr>
              <a:t>chỉ</a:t>
            </a:r>
            <a:r>
              <a:rPr lang="en-US" sz="1850" b="1" dirty="0">
                <a:latin typeface="Times New Roman" panose="02020603050405020304" pitchFamily="18" charset="0"/>
                <a:ea typeface="Alexandria SemiBold" pitchFamily="34" charset="-122"/>
                <a:cs typeface="Times New Roman" panose="02020603050405020304" pitchFamily="18" charset="0"/>
              </a:rPr>
              <a:t> </a:t>
            </a:r>
            <a:r>
              <a:rPr lang="en-US" sz="1850" b="1" dirty="0" err="1">
                <a:latin typeface="Times New Roman" panose="02020603050405020304" pitchFamily="18" charset="0"/>
                <a:ea typeface="Alexandria SemiBold" pitchFamily="34" charset="-122"/>
                <a:cs typeface="Times New Roman" panose="02020603050405020304" pitchFamily="18" charset="0"/>
              </a:rPr>
              <a:t>tiêu</a:t>
            </a:r>
            <a:r>
              <a:rPr lang="en-US" sz="1850" b="1" dirty="0">
                <a:latin typeface="Times New Roman" panose="02020603050405020304" pitchFamily="18" charset="0"/>
                <a:ea typeface="Alexandria SemiBold" pitchFamily="34" charset="-122"/>
                <a:cs typeface="Times New Roman" panose="02020603050405020304" pitchFamily="18" charset="0"/>
              </a:rPr>
              <a:t> </a:t>
            </a:r>
            <a:r>
              <a:rPr lang="en-US" sz="1850" b="1" dirty="0" err="1">
                <a:latin typeface="Times New Roman" panose="02020603050405020304" pitchFamily="18" charset="0"/>
                <a:ea typeface="Alexandria SemiBold" pitchFamily="34" charset="-122"/>
                <a:cs typeface="Times New Roman" panose="02020603050405020304" pitchFamily="18" charset="0"/>
              </a:rPr>
              <a:t>cho</a:t>
            </a:r>
            <a:r>
              <a:rPr lang="en-US" sz="1850" b="1" dirty="0">
                <a:latin typeface="Times New Roman" panose="02020603050405020304" pitchFamily="18" charset="0"/>
                <a:ea typeface="Alexandria SemiBold" pitchFamily="34" charset="-122"/>
                <a:cs typeface="Times New Roman" panose="02020603050405020304" pitchFamily="18" charset="0"/>
              </a:rPr>
              <a:t> </a:t>
            </a:r>
            <a:r>
              <a:rPr lang="en-US" sz="1850" b="1" dirty="0" err="1">
                <a:latin typeface="Times New Roman" panose="02020603050405020304" pitchFamily="18" charset="0"/>
                <a:ea typeface="Alexandria SemiBold" pitchFamily="34" charset="-122"/>
                <a:cs typeface="Times New Roman" panose="02020603050405020304" pitchFamily="18" charset="0"/>
              </a:rPr>
              <a:t>Ruột</a:t>
            </a:r>
            <a:r>
              <a:rPr lang="en-US" sz="1850" b="1" dirty="0">
                <a:latin typeface="Times New Roman" panose="02020603050405020304" pitchFamily="18" charset="0"/>
                <a:ea typeface="Alexandria SemiBold" pitchFamily="34" charset="-122"/>
                <a:cs typeface="Times New Roman" panose="02020603050405020304" pitchFamily="18" charset="0"/>
              </a:rPr>
              <a:t> </a:t>
            </a:r>
            <a:r>
              <a:rPr lang="en-US" sz="1850" b="1" dirty="0" err="1">
                <a:latin typeface="Times New Roman" panose="02020603050405020304" pitchFamily="18" charset="0"/>
                <a:ea typeface="Alexandria SemiBold" pitchFamily="34" charset="-122"/>
                <a:cs typeface="Times New Roman" panose="02020603050405020304" pitchFamily="18" charset="0"/>
              </a:rPr>
              <a:t>dẫn</a:t>
            </a:r>
            <a:r>
              <a:rPr lang="en-US" sz="1850" dirty="0">
                <a:latin typeface="Times New Roman" panose="02020603050405020304" pitchFamily="18" charset="0"/>
                <a:ea typeface="Alexandria SemiBold" pitchFamily="34" charset="-122"/>
                <a:cs typeface="Times New Roman" panose="02020603050405020304" pitchFamily="18" charset="0"/>
              </a:rPr>
              <a:t>(Conductor)</a:t>
            </a:r>
            <a:br>
              <a:rPr lang="en-US" sz="1850" b="1" dirty="0">
                <a:latin typeface="Times New Roman" panose="02020603050405020304" pitchFamily="18" charset="0"/>
                <a:ea typeface="Alexandria SemiBold" pitchFamily="34" charset="-122"/>
                <a:cs typeface="Times New Roman" panose="02020603050405020304" pitchFamily="18" charset="0"/>
              </a:rPr>
            </a:br>
            <a:r>
              <a:rPr lang="en-US" sz="1850" b="1" i="1" dirty="0">
                <a:latin typeface="Times New Roman" panose="02020603050405020304" pitchFamily="18" charset="0"/>
                <a:ea typeface="Alexandria SemiBold" pitchFamily="34" charset="-122"/>
                <a:cs typeface="Times New Roman" panose="02020603050405020304" pitchFamily="18" charset="0"/>
              </a:rPr>
              <a:t>( </a:t>
            </a:r>
            <a:r>
              <a:rPr lang="en-US" sz="1850" b="1" i="1" dirty="0" err="1">
                <a:latin typeface="Times New Roman" panose="02020603050405020304" pitchFamily="18" charset="0"/>
                <a:ea typeface="Alexandria SemiBold" pitchFamily="34" charset="-122"/>
                <a:cs typeface="Times New Roman" panose="02020603050405020304" pitchFamily="18" charset="0"/>
              </a:rPr>
              <a:t>Dây</a:t>
            </a:r>
            <a:r>
              <a:rPr lang="en-US" sz="1850" b="1" i="1" dirty="0">
                <a:latin typeface="Times New Roman" panose="02020603050405020304" pitchFamily="18" charset="0"/>
                <a:ea typeface="Alexandria SemiBold" pitchFamily="34" charset="-122"/>
                <a:cs typeface="Times New Roman" panose="02020603050405020304" pitchFamily="18" charset="0"/>
              </a:rPr>
              <a:t> </a:t>
            </a:r>
            <a:r>
              <a:rPr lang="en-US" sz="1850" b="1" i="1" dirty="0" err="1">
                <a:latin typeface="Times New Roman" panose="02020603050405020304" pitchFamily="18" charset="0"/>
                <a:ea typeface="Alexandria SemiBold" pitchFamily="34" charset="-122"/>
                <a:cs typeface="Times New Roman" panose="02020603050405020304" pitchFamily="18" charset="0"/>
              </a:rPr>
              <a:t>trần</a:t>
            </a:r>
            <a:r>
              <a:rPr lang="en-US" sz="1850" b="1" i="1" dirty="0">
                <a:latin typeface="Times New Roman" panose="02020603050405020304" pitchFamily="18" charset="0"/>
                <a:ea typeface="Alexandria SemiBold" pitchFamily="34" charset="-122"/>
                <a:cs typeface="Times New Roman" panose="02020603050405020304" pitchFamily="18" charset="0"/>
              </a:rPr>
              <a:t> ; Conductor </a:t>
            </a:r>
            <a:r>
              <a:rPr lang="en-US" sz="1850" b="1" i="1" dirty="0" err="1">
                <a:latin typeface="Times New Roman" panose="02020603050405020304" pitchFamily="18" charset="0"/>
                <a:ea typeface="Alexandria SemiBold" pitchFamily="34" charset="-122"/>
                <a:cs typeface="Times New Roman" panose="02020603050405020304" pitchFamily="18" charset="0"/>
              </a:rPr>
              <a:t>dây</a:t>
            </a:r>
            <a:r>
              <a:rPr lang="en-US" sz="1850" b="1" i="1" dirty="0">
                <a:latin typeface="Times New Roman" panose="02020603050405020304" pitchFamily="18" charset="0"/>
                <a:ea typeface="Alexandria SemiBold" pitchFamily="34" charset="-122"/>
                <a:cs typeface="Times New Roman" panose="02020603050405020304" pitchFamily="18" charset="0"/>
              </a:rPr>
              <a:t> </a:t>
            </a:r>
            <a:r>
              <a:rPr lang="en-US" sz="1850" b="1" i="1" dirty="0" err="1">
                <a:latin typeface="Times New Roman" panose="02020603050405020304" pitchFamily="18" charset="0"/>
                <a:ea typeface="Alexandria SemiBold" pitchFamily="34" charset="-122"/>
                <a:cs typeface="Times New Roman" panose="02020603050405020304" pitchFamily="18" charset="0"/>
              </a:rPr>
              <a:t>bọc</a:t>
            </a:r>
            <a:r>
              <a:rPr lang="en-US" sz="1850" b="1" i="1" dirty="0">
                <a:latin typeface="Times New Roman" panose="02020603050405020304" pitchFamily="18" charset="0"/>
                <a:ea typeface="Alexandria SemiBold" pitchFamily="34" charset="-122"/>
                <a:cs typeface="Times New Roman" panose="02020603050405020304" pitchFamily="18" charset="0"/>
              </a:rPr>
              <a:t>)</a:t>
            </a:r>
            <a:endParaRPr lang="en-US" sz="185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Text 4">
            <a:extLst>
              <a:ext uri="{FF2B5EF4-FFF2-40B4-BE49-F238E27FC236}">
                <a16:creationId xmlns:a16="http://schemas.microsoft.com/office/drawing/2014/main" id="{49FFACDC-F64B-BF0A-AFAE-595553C47DFE}"/>
              </a:ext>
            </a:extLst>
          </p:cNvPr>
          <p:cNvSpPr/>
          <p:nvPr/>
        </p:nvSpPr>
        <p:spPr>
          <a:xfrm>
            <a:off x="631908" y="2650905"/>
            <a:ext cx="3785939" cy="10628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285750" indent="-285750" algn="l">
              <a:lnSpc>
                <a:spcPct val="133000"/>
              </a:lnSpc>
              <a:buFont typeface="Arial" panose="020B0604020202020204" pitchFamily="34" charset="0"/>
              <a:buChar char="•"/>
            </a:pPr>
            <a:r>
              <a:rPr lang="en-US" sz="1600" dirty="0" err="1">
                <a:solidFill>
                  <a:srgbClr val="3B3535"/>
                </a:solidFill>
                <a:latin typeface="Times New Roman" panose="02020603050405020304" pitchFamily="18" charset="0"/>
                <a:ea typeface="Sora Light" pitchFamily="34" charset="-122"/>
                <a:cs typeface="Times New Roman" panose="02020603050405020304" pitchFamily="18" charset="0"/>
              </a:rPr>
              <a:t>Kết</a:t>
            </a:r>
            <a:r>
              <a:rPr lang="en-US" sz="1600" dirty="0">
                <a:solidFill>
                  <a:srgbClr val="3B3535"/>
                </a:solidFill>
                <a:latin typeface="Times New Roman" panose="02020603050405020304" pitchFamily="18" charset="0"/>
                <a:ea typeface="Sora Light" pitchFamily="34" charset="-122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3B3535"/>
                </a:solidFill>
                <a:latin typeface="Times New Roman" panose="02020603050405020304" pitchFamily="18" charset="0"/>
                <a:ea typeface="Sora Light" pitchFamily="34" charset="-122"/>
                <a:cs typeface="Times New Roman" panose="02020603050405020304" pitchFamily="18" charset="0"/>
              </a:rPr>
              <a:t>cấu</a:t>
            </a:r>
            <a:r>
              <a:rPr lang="en-US" sz="1600" dirty="0">
                <a:solidFill>
                  <a:srgbClr val="3B3535"/>
                </a:solidFill>
                <a:latin typeface="Times New Roman" panose="02020603050405020304" pitchFamily="18" charset="0"/>
                <a:ea typeface="Sora Light" pitchFamily="34" charset="-122"/>
                <a:cs typeface="Times New Roman" panose="02020603050405020304" pitchFamily="18" charset="0"/>
              </a:rPr>
              <a:t>- </a:t>
            </a:r>
            <a:r>
              <a:rPr lang="en-US" sz="1600" dirty="0" err="1">
                <a:solidFill>
                  <a:srgbClr val="3B3535"/>
                </a:solidFill>
                <a:latin typeface="Times New Roman" panose="02020603050405020304" pitchFamily="18" charset="0"/>
                <a:ea typeface="Sora Light" pitchFamily="34" charset="-122"/>
                <a:cs typeface="Times New Roman" panose="02020603050405020304" pitchFamily="18" charset="0"/>
              </a:rPr>
              <a:t>Rdc</a:t>
            </a:r>
            <a:endParaRPr lang="en-US" sz="1600" dirty="0">
              <a:solidFill>
                <a:srgbClr val="3B3535"/>
              </a:solidFill>
              <a:latin typeface="Times New Roman" panose="02020603050405020304" pitchFamily="18" charset="0"/>
              <a:ea typeface="Sora Light" pitchFamily="34" charset="-122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33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3B3535"/>
                </a:solidFill>
                <a:latin typeface="Times New Roman" panose="02020603050405020304" pitchFamily="18" charset="0"/>
                <a:ea typeface="Sora Light" pitchFamily="34" charset="-122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3B3535"/>
                </a:solidFill>
                <a:latin typeface="Times New Roman" panose="02020603050405020304" pitchFamily="18" charset="0"/>
                <a:ea typeface="Sora Light" pitchFamily="34" charset="-122"/>
                <a:cs typeface="Times New Roman" panose="02020603050405020304" pitchFamily="18" charset="0"/>
              </a:rPr>
              <a:t>Thử</a:t>
            </a:r>
            <a:r>
              <a:rPr lang="en-US" sz="1600" dirty="0">
                <a:solidFill>
                  <a:srgbClr val="3B3535"/>
                </a:solidFill>
                <a:latin typeface="Times New Roman" panose="02020603050405020304" pitchFamily="18" charset="0"/>
                <a:ea typeface="Sora Light" pitchFamily="34" charset="-122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3B3535"/>
                </a:solidFill>
                <a:latin typeface="Times New Roman" panose="02020603050405020304" pitchFamily="18" charset="0"/>
                <a:ea typeface="Sora Light" pitchFamily="34" charset="-122"/>
                <a:cs typeface="Times New Roman" panose="02020603050405020304" pitchFamily="18" charset="0"/>
              </a:rPr>
              <a:t>nghiệm</a:t>
            </a:r>
            <a:r>
              <a:rPr lang="en-US" sz="1600" dirty="0">
                <a:solidFill>
                  <a:srgbClr val="3B3535"/>
                </a:solidFill>
                <a:latin typeface="Times New Roman" panose="02020603050405020304" pitchFamily="18" charset="0"/>
                <a:ea typeface="Sora Light" pitchFamily="34" charset="-122"/>
                <a:cs typeface="Times New Roman" panose="02020603050405020304" pitchFamily="18" charset="0"/>
              </a:rPr>
              <a:t> cơ </a:t>
            </a:r>
            <a:r>
              <a:rPr lang="en-US" sz="1600" dirty="0" err="1">
                <a:solidFill>
                  <a:srgbClr val="3B3535"/>
                </a:solidFill>
                <a:latin typeface="Times New Roman" panose="02020603050405020304" pitchFamily="18" charset="0"/>
                <a:ea typeface="Sora Light" pitchFamily="34" charset="-122"/>
                <a:cs typeface="Times New Roman" panose="02020603050405020304" pitchFamily="18" charset="0"/>
              </a:rPr>
              <a:t>lý</a:t>
            </a:r>
            <a:r>
              <a:rPr lang="en-US" sz="1600" dirty="0">
                <a:solidFill>
                  <a:srgbClr val="3B3535"/>
                </a:solidFill>
                <a:latin typeface="Times New Roman" panose="02020603050405020304" pitchFamily="18" charset="0"/>
                <a:ea typeface="Sora Light" pitchFamily="34" charset="-122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3B3535"/>
                </a:solidFill>
                <a:latin typeface="Times New Roman" panose="02020603050405020304" pitchFamily="18" charset="0"/>
                <a:ea typeface="Sora Light" pitchFamily="34" charset="-122"/>
                <a:cs typeface="Times New Roman" panose="02020603050405020304" pitchFamily="18" charset="0"/>
              </a:rPr>
              <a:t>sợi</a:t>
            </a:r>
            <a:r>
              <a:rPr lang="en-US" sz="1600" dirty="0">
                <a:solidFill>
                  <a:srgbClr val="3B3535"/>
                </a:solidFill>
                <a:latin typeface="Times New Roman" panose="02020603050405020304" pitchFamily="18" charset="0"/>
                <a:ea typeface="Sora Light" pitchFamily="34" charset="-122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3B3535"/>
                </a:solidFill>
                <a:latin typeface="Times New Roman" panose="02020603050405020304" pitchFamily="18" charset="0"/>
                <a:ea typeface="Sora Light" pitchFamily="34" charset="-122"/>
                <a:cs typeface="Times New Roman" panose="02020603050405020304" pitchFamily="18" charset="0"/>
              </a:rPr>
              <a:t>thành</a:t>
            </a:r>
            <a:r>
              <a:rPr lang="en-US" sz="1600" dirty="0">
                <a:solidFill>
                  <a:srgbClr val="3B3535"/>
                </a:solidFill>
                <a:latin typeface="Times New Roman" panose="02020603050405020304" pitchFamily="18" charset="0"/>
                <a:ea typeface="Sora Light" pitchFamily="34" charset="-122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3B3535"/>
                </a:solidFill>
                <a:latin typeface="Times New Roman" panose="02020603050405020304" pitchFamily="18" charset="0"/>
                <a:ea typeface="Sora Light" pitchFamily="34" charset="-122"/>
                <a:cs typeface="Times New Roman" panose="02020603050405020304" pitchFamily="18" charset="0"/>
              </a:rPr>
              <a:t>phần</a:t>
            </a:r>
            <a:endParaRPr lang="en-US" sz="1600" dirty="0">
              <a:solidFill>
                <a:srgbClr val="3B3535"/>
              </a:solidFill>
              <a:latin typeface="Times New Roman" panose="02020603050405020304" pitchFamily="18" charset="0"/>
              <a:ea typeface="Sora Light" pitchFamily="34" charset="-122"/>
              <a:cs typeface="Times New Roman" panose="02020603050405020304" pitchFamily="18" charset="0"/>
            </a:endParaRPr>
          </a:p>
          <a:p>
            <a:pPr marL="285750" indent="-285750" algn="l">
              <a:lnSpc>
                <a:spcPct val="133000"/>
              </a:lnSpc>
              <a:buFont typeface="Arial" panose="020B0604020202020204" pitchFamily="34" charset="0"/>
              <a:buChar char="•"/>
            </a:pPr>
            <a:r>
              <a:rPr lang="en-US" sz="1600" dirty="0" err="1">
                <a:solidFill>
                  <a:srgbClr val="3B3535"/>
                </a:solidFill>
                <a:latin typeface="Times New Roman" panose="02020603050405020304" pitchFamily="18" charset="0"/>
                <a:ea typeface="Sora Light" pitchFamily="34" charset="-122"/>
                <a:cs typeface="Times New Roman" panose="02020603050405020304" pitchFamily="18" charset="0"/>
              </a:rPr>
              <a:t>Cáp</a:t>
            </a:r>
            <a:r>
              <a:rPr lang="en-US" sz="1600" dirty="0">
                <a:solidFill>
                  <a:srgbClr val="3B3535"/>
                </a:solidFill>
                <a:latin typeface="Times New Roman" panose="02020603050405020304" pitchFamily="18" charset="0"/>
                <a:ea typeface="Sora Light" pitchFamily="34" charset="-122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3B3535"/>
                </a:solidFill>
                <a:latin typeface="Times New Roman" panose="02020603050405020304" pitchFamily="18" charset="0"/>
                <a:ea typeface="Sora Light" pitchFamily="34" charset="-122"/>
                <a:cs typeface="Times New Roman" panose="02020603050405020304" pitchFamily="18" charset="0"/>
              </a:rPr>
              <a:t>hoàn</a:t>
            </a:r>
            <a:r>
              <a:rPr lang="en-US" sz="1600" dirty="0">
                <a:solidFill>
                  <a:srgbClr val="3B3535"/>
                </a:solidFill>
                <a:latin typeface="Times New Roman" panose="02020603050405020304" pitchFamily="18" charset="0"/>
                <a:ea typeface="Sora Light" pitchFamily="34" charset="-122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3B3535"/>
                </a:solidFill>
                <a:latin typeface="Times New Roman" panose="02020603050405020304" pitchFamily="18" charset="0"/>
                <a:ea typeface="Sora Light" pitchFamily="34" charset="-122"/>
                <a:cs typeface="Times New Roman" panose="02020603050405020304" pitchFamily="18" charset="0"/>
              </a:rPr>
              <a:t>chỉnh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Text 9">
            <a:extLst>
              <a:ext uri="{FF2B5EF4-FFF2-40B4-BE49-F238E27FC236}">
                <a16:creationId xmlns:a16="http://schemas.microsoft.com/office/drawing/2014/main" id="{411D2BC8-4F27-26F2-E9E4-4A16EA82E3EC}"/>
              </a:ext>
            </a:extLst>
          </p:cNvPr>
          <p:cNvSpPr/>
          <p:nvPr/>
        </p:nvSpPr>
        <p:spPr>
          <a:xfrm>
            <a:off x="631908" y="3853612"/>
            <a:ext cx="254372" cy="303647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1600">
                <a:solidFill>
                  <a:srgbClr val="3B3535"/>
                </a:solidFill>
                <a:latin typeface="Times New Roman" panose="02020603050405020304" pitchFamily="18" charset="0"/>
                <a:ea typeface="Alexandria Light" pitchFamily="34" charset="-122"/>
                <a:cs typeface="Times New Roman" panose="02020603050405020304" pitchFamily="18" charset="0"/>
              </a:rPr>
              <a:t>03</a:t>
            </a:r>
            <a:endParaRPr lang="en-US" sz="1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Shape 10">
            <a:extLst>
              <a:ext uri="{FF2B5EF4-FFF2-40B4-BE49-F238E27FC236}">
                <a16:creationId xmlns:a16="http://schemas.microsoft.com/office/drawing/2014/main" id="{A9822D30-99F9-87F1-C547-6CEA77414E55}"/>
              </a:ext>
            </a:extLst>
          </p:cNvPr>
          <p:cNvSpPr/>
          <p:nvPr/>
        </p:nvSpPr>
        <p:spPr>
          <a:xfrm>
            <a:off x="631908" y="4232169"/>
            <a:ext cx="3785939" cy="34184"/>
          </a:xfrm>
          <a:prstGeom prst="rect">
            <a:avLst/>
          </a:prstGeom>
          <a:solidFill>
            <a:srgbClr val="1A2D7A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49" name="Text 11">
            <a:extLst>
              <a:ext uri="{FF2B5EF4-FFF2-40B4-BE49-F238E27FC236}">
                <a16:creationId xmlns:a16="http://schemas.microsoft.com/office/drawing/2014/main" id="{5389463D-25D7-DF3F-ADE2-FD85191F8EAF}"/>
              </a:ext>
            </a:extLst>
          </p:cNvPr>
          <p:cNvSpPr/>
          <p:nvPr/>
        </p:nvSpPr>
        <p:spPr>
          <a:xfrm>
            <a:off x="611187" y="4406202"/>
            <a:ext cx="2949357" cy="39952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850" b="1" dirty="0" err="1">
                <a:solidFill>
                  <a:srgbClr val="3B3535"/>
                </a:solidFill>
                <a:latin typeface="Times New Roman" panose="02020603050405020304" pitchFamily="18" charset="0"/>
                <a:ea typeface="Alexandria SemiBold" pitchFamily="34" charset="-122"/>
                <a:cs typeface="Times New Roman" panose="02020603050405020304" pitchFamily="18" charset="0"/>
              </a:rPr>
              <a:t>Cách</a:t>
            </a:r>
            <a:r>
              <a:rPr lang="en-US" sz="1850" b="1" dirty="0">
                <a:solidFill>
                  <a:srgbClr val="3B3535"/>
                </a:solidFill>
                <a:latin typeface="Times New Roman" panose="02020603050405020304" pitchFamily="18" charset="0"/>
                <a:ea typeface="Alexandria SemiBold" pitchFamily="34" charset="-122"/>
                <a:cs typeface="Times New Roman" panose="02020603050405020304" pitchFamily="18" charset="0"/>
              </a:rPr>
              <a:t> điện và </a:t>
            </a:r>
            <a:r>
              <a:rPr lang="en-US" sz="1850" b="1" dirty="0" err="1">
                <a:solidFill>
                  <a:srgbClr val="3B3535"/>
                </a:solidFill>
                <a:latin typeface="Times New Roman" panose="02020603050405020304" pitchFamily="18" charset="0"/>
                <a:ea typeface="Alexandria SemiBold" pitchFamily="34" charset="-122"/>
                <a:cs typeface="Times New Roman" panose="02020603050405020304" pitchFamily="18" charset="0"/>
              </a:rPr>
              <a:t>Vỏ</a:t>
            </a:r>
            <a:r>
              <a:rPr lang="en-US" sz="1850" b="1" dirty="0">
                <a:solidFill>
                  <a:srgbClr val="3B3535"/>
                </a:solidFill>
                <a:latin typeface="Times New Roman" panose="02020603050405020304" pitchFamily="18" charset="0"/>
                <a:ea typeface="Alexandria SemiBold" pitchFamily="34" charset="-122"/>
                <a:cs typeface="Times New Roman" panose="02020603050405020304" pitchFamily="18" charset="0"/>
              </a:rPr>
              <a:t> </a:t>
            </a:r>
            <a:r>
              <a:rPr lang="en-US" sz="1850" b="1" dirty="0" err="1">
                <a:solidFill>
                  <a:srgbClr val="3B3535"/>
                </a:solidFill>
                <a:latin typeface="Times New Roman" panose="02020603050405020304" pitchFamily="18" charset="0"/>
                <a:ea typeface="Alexandria SemiBold" pitchFamily="34" charset="-122"/>
                <a:cs typeface="Times New Roman" panose="02020603050405020304" pitchFamily="18" charset="0"/>
              </a:rPr>
              <a:t>bọc</a:t>
            </a:r>
            <a:r>
              <a:rPr lang="en-US" sz="1850" dirty="0">
                <a:solidFill>
                  <a:srgbClr val="3B3535"/>
                </a:solidFill>
                <a:latin typeface="Times New Roman" panose="02020603050405020304" pitchFamily="18" charset="0"/>
                <a:ea typeface="Alexandria SemiBold" pitchFamily="34" charset="-122"/>
                <a:cs typeface="Times New Roman" panose="02020603050405020304" pitchFamily="18" charset="0"/>
              </a:rPr>
              <a:t>(Insulation &amp; Sheath)</a:t>
            </a:r>
            <a:endParaRPr lang="en-US" sz="18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Text 12">
            <a:extLst>
              <a:ext uri="{FF2B5EF4-FFF2-40B4-BE49-F238E27FC236}">
                <a16:creationId xmlns:a16="http://schemas.microsoft.com/office/drawing/2014/main" id="{A9DFDD48-F1C4-9CCA-FF04-C708EB836627}"/>
              </a:ext>
            </a:extLst>
          </p:cNvPr>
          <p:cNvSpPr/>
          <p:nvPr/>
        </p:nvSpPr>
        <p:spPr>
          <a:xfrm>
            <a:off x="611187" y="4888714"/>
            <a:ext cx="3840805" cy="6906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285750" indent="-285750" algn="l">
              <a:lnSpc>
                <a:spcPct val="133000"/>
              </a:lnSpc>
              <a:buFont typeface="Arial" panose="020B0604020202020204" pitchFamily="34" charset="0"/>
              <a:buChar char="•"/>
            </a:pPr>
            <a:r>
              <a:rPr lang="en-US" sz="1600" dirty="0" err="1">
                <a:solidFill>
                  <a:srgbClr val="3B3535"/>
                </a:solidFill>
                <a:latin typeface="Times New Roman" panose="02020603050405020304" pitchFamily="18" charset="0"/>
                <a:ea typeface="Sora Light" pitchFamily="34" charset="-122"/>
                <a:cs typeface="Times New Roman" panose="02020603050405020304" pitchFamily="18" charset="0"/>
              </a:rPr>
              <a:t>Đặc</a:t>
            </a:r>
            <a:r>
              <a:rPr lang="en-US" sz="1600" dirty="0">
                <a:solidFill>
                  <a:srgbClr val="3B3535"/>
                </a:solidFill>
                <a:latin typeface="Times New Roman" panose="02020603050405020304" pitchFamily="18" charset="0"/>
                <a:ea typeface="Sora Light" pitchFamily="34" charset="-122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3B3535"/>
                </a:solidFill>
                <a:latin typeface="Times New Roman" panose="02020603050405020304" pitchFamily="18" charset="0"/>
                <a:ea typeface="Sora Light" pitchFamily="34" charset="-122"/>
                <a:cs typeface="Times New Roman" panose="02020603050405020304" pitchFamily="18" charset="0"/>
              </a:rPr>
              <a:t>tính</a:t>
            </a:r>
            <a:r>
              <a:rPr lang="en-US" sz="1600" dirty="0">
                <a:solidFill>
                  <a:srgbClr val="3B3535"/>
                </a:solidFill>
                <a:latin typeface="Times New Roman" panose="02020603050405020304" pitchFamily="18" charset="0"/>
                <a:ea typeface="Sora Light" pitchFamily="34" charset="-122"/>
                <a:cs typeface="Times New Roman" panose="02020603050405020304" pitchFamily="18" charset="0"/>
              </a:rPr>
              <a:t> cơ, </a:t>
            </a:r>
            <a:r>
              <a:rPr lang="en-US" sz="1600" dirty="0" err="1">
                <a:solidFill>
                  <a:srgbClr val="3B3535"/>
                </a:solidFill>
                <a:latin typeface="Times New Roman" panose="02020603050405020304" pitchFamily="18" charset="0"/>
                <a:ea typeface="Sora Light" pitchFamily="34" charset="-122"/>
                <a:cs typeface="Times New Roman" panose="02020603050405020304" pitchFamily="18" charset="0"/>
              </a:rPr>
              <a:t>nhiệt</a:t>
            </a:r>
            <a:r>
              <a:rPr lang="en-US" sz="1600" dirty="0">
                <a:solidFill>
                  <a:srgbClr val="3B3535"/>
                </a:solidFill>
                <a:latin typeface="Times New Roman" panose="02020603050405020304" pitchFamily="18" charset="0"/>
                <a:ea typeface="Sora Light" pitchFamily="34" charset="-122"/>
                <a:cs typeface="Times New Roman" panose="02020603050405020304" pitchFamily="18" charset="0"/>
              </a:rPr>
              <a:t> và </a:t>
            </a:r>
            <a:r>
              <a:rPr lang="en-US" sz="1600" dirty="0" err="1">
                <a:solidFill>
                  <a:srgbClr val="3B3535"/>
                </a:solidFill>
                <a:latin typeface="Times New Roman" panose="02020603050405020304" pitchFamily="18" charset="0"/>
                <a:ea typeface="Sora Light" pitchFamily="34" charset="-122"/>
                <a:cs typeface="Times New Roman" panose="02020603050405020304" pitchFamily="18" charset="0"/>
              </a:rPr>
              <a:t>lão</a:t>
            </a:r>
            <a:r>
              <a:rPr lang="en-US" sz="1600" dirty="0">
                <a:solidFill>
                  <a:srgbClr val="3B3535"/>
                </a:solidFill>
                <a:latin typeface="Times New Roman" panose="02020603050405020304" pitchFamily="18" charset="0"/>
                <a:ea typeface="Sora Light" pitchFamily="34" charset="-122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3B3535"/>
                </a:solidFill>
                <a:latin typeface="Times New Roman" panose="02020603050405020304" pitchFamily="18" charset="0"/>
                <a:ea typeface="Sora Light" pitchFamily="34" charset="-122"/>
                <a:cs typeface="Times New Roman" panose="02020603050405020304" pitchFamily="18" charset="0"/>
              </a:rPr>
              <a:t>hóa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Text 8">
            <a:extLst>
              <a:ext uri="{FF2B5EF4-FFF2-40B4-BE49-F238E27FC236}">
                <a16:creationId xmlns:a16="http://schemas.microsoft.com/office/drawing/2014/main" id="{F993EC88-B3AF-B475-DF5E-2D72BDFDF009}"/>
              </a:ext>
            </a:extLst>
          </p:cNvPr>
          <p:cNvSpPr/>
          <p:nvPr/>
        </p:nvSpPr>
        <p:spPr>
          <a:xfrm>
            <a:off x="4853295" y="2576310"/>
            <a:ext cx="3785938" cy="770825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endParaRPr lang="en-US" sz="1600" strike="sngStrik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" name="Text 5">
            <a:extLst>
              <a:ext uri="{FF2B5EF4-FFF2-40B4-BE49-F238E27FC236}">
                <a16:creationId xmlns:a16="http://schemas.microsoft.com/office/drawing/2014/main" id="{FC653C15-5388-C592-DAB5-E842F68C5918}"/>
              </a:ext>
            </a:extLst>
          </p:cNvPr>
          <p:cNvSpPr/>
          <p:nvPr/>
        </p:nvSpPr>
        <p:spPr>
          <a:xfrm>
            <a:off x="4873154" y="1489225"/>
            <a:ext cx="254367" cy="300970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>
                <a:solidFill>
                  <a:srgbClr val="3B3535"/>
                </a:solidFill>
                <a:latin typeface="Times New Roman" panose="02020603050405020304" pitchFamily="18" charset="0"/>
                <a:ea typeface="Alexandria Light" pitchFamily="34" charset="-122"/>
                <a:cs typeface="Times New Roman" panose="02020603050405020304" pitchFamily="18" charset="0"/>
              </a:rPr>
              <a:t>02</a:t>
            </a: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" name="Shape 6">
            <a:extLst>
              <a:ext uri="{FF2B5EF4-FFF2-40B4-BE49-F238E27FC236}">
                <a16:creationId xmlns:a16="http://schemas.microsoft.com/office/drawing/2014/main" id="{B193A8E3-3640-C87D-A7CB-F73B44D68F82}"/>
              </a:ext>
            </a:extLst>
          </p:cNvPr>
          <p:cNvSpPr/>
          <p:nvPr/>
        </p:nvSpPr>
        <p:spPr>
          <a:xfrm>
            <a:off x="4873154" y="1936846"/>
            <a:ext cx="3785938" cy="33882"/>
          </a:xfrm>
          <a:prstGeom prst="rect">
            <a:avLst/>
          </a:prstGeom>
          <a:solidFill>
            <a:srgbClr val="1A2D7A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55" name="Text 7">
            <a:extLst>
              <a:ext uri="{FF2B5EF4-FFF2-40B4-BE49-F238E27FC236}">
                <a16:creationId xmlns:a16="http://schemas.microsoft.com/office/drawing/2014/main" id="{2D532F7F-0225-86C0-99E4-1B48142FF2C4}"/>
              </a:ext>
            </a:extLst>
          </p:cNvPr>
          <p:cNvSpPr/>
          <p:nvPr/>
        </p:nvSpPr>
        <p:spPr>
          <a:xfrm>
            <a:off x="4873154" y="2052520"/>
            <a:ext cx="2562626" cy="39600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850" b="1" dirty="0" err="1">
                <a:solidFill>
                  <a:srgbClr val="3B3535"/>
                </a:solidFill>
                <a:latin typeface="Times New Roman" panose="02020603050405020304" pitchFamily="18" charset="0"/>
                <a:ea typeface="Alexandria SemiBold" pitchFamily="34" charset="-122"/>
                <a:cs typeface="Times New Roman" panose="02020603050405020304" pitchFamily="18" charset="0"/>
              </a:rPr>
              <a:t>Nhóm</a:t>
            </a:r>
            <a:r>
              <a:rPr lang="en-US" sz="1850" b="1" dirty="0">
                <a:solidFill>
                  <a:srgbClr val="3B3535"/>
                </a:solidFill>
                <a:latin typeface="Times New Roman" panose="02020603050405020304" pitchFamily="18" charset="0"/>
                <a:ea typeface="Alexandria SemiBold" pitchFamily="34" charset="-122"/>
                <a:cs typeface="Times New Roman" panose="02020603050405020304" pitchFamily="18" charset="0"/>
              </a:rPr>
              <a:t> </a:t>
            </a:r>
            <a:r>
              <a:rPr lang="en-US" sz="1850" b="1" dirty="0" err="1">
                <a:solidFill>
                  <a:srgbClr val="3B3535"/>
                </a:solidFill>
                <a:latin typeface="Times New Roman" panose="02020603050405020304" pitchFamily="18" charset="0"/>
                <a:ea typeface="Alexandria SemiBold" pitchFamily="34" charset="-122"/>
                <a:cs typeface="Times New Roman" panose="02020603050405020304" pitchFamily="18" charset="0"/>
              </a:rPr>
              <a:t>Chỉ</a:t>
            </a:r>
            <a:r>
              <a:rPr lang="en-US" sz="1850" b="1" dirty="0">
                <a:solidFill>
                  <a:srgbClr val="3B3535"/>
                </a:solidFill>
                <a:latin typeface="Times New Roman" panose="02020603050405020304" pitchFamily="18" charset="0"/>
                <a:ea typeface="Alexandria SemiBold" pitchFamily="34" charset="-122"/>
                <a:cs typeface="Times New Roman" panose="02020603050405020304" pitchFamily="18" charset="0"/>
              </a:rPr>
              <a:t> </a:t>
            </a:r>
            <a:r>
              <a:rPr lang="en-US" sz="1850" b="1" dirty="0" err="1">
                <a:solidFill>
                  <a:srgbClr val="3B3535"/>
                </a:solidFill>
                <a:latin typeface="Times New Roman" panose="02020603050405020304" pitchFamily="18" charset="0"/>
                <a:ea typeface="Alexandria SemiBold" pitchFamily="34" charset="-122"/>
                <a:cs typeface="Times New Roman" panose="02020603050405020304" pitchFamily="18" charset="0"/>
              </a:rPr>
              <a:t>Tiêu</a:t>
            </a:r>
            <a:r>
              <a:rPr lang="en-US" sz="1850" b="1" dirty="0">
                <a:solidFill>
                  <a:srgbClr val="3B3535"/>
                </a:solidFill>
                <a:latin typeface="Times New Roman" panose="02020603050405020304" pitchFamily="18" charset="0"/>
                <a:ea typeface="Alexandria SemiBold" pitchFamily="34" charset="-122"/>
                <a:cs typeface="Times New Roman" panose="02020603050405020304" pitchFamily="18" charset="0"/>
              </a:rPr>
              <a:t> Điện</a:t>
            </a:r>
            <a:r>
              <a:rPr lang="en-US" sz="1850" dirty="0">
                <a:solidFill>
                  <a:srgbClr val="3B3535"/>
                </a:solidFill>
                <a:latin typeface="Times New Roman" panose="02020603050405020304" pitchFamily="18" charset="0"/>
                <a:ea typeface="Alexandria SemiBold" pitchFamily="34" charset="-122"/>
                <a:cs typeface="Times New Roman" panose="02020603050405020304" pitchFamily="18" charset="0"/>
              </a:rPr>
              <a:t>( Electrical)</a:t>
            </a:r>
            <a:endParaRPr lang="en-US" sz="18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6" name="Text 13">
            <a:extLst>
              <a:ext uri="{FF2B5EF4-FFF2-40B4-BE49-F238E27FC236}">
                <a16:creationId xmlns:a16="http://schemas.microsoft.com/office/drawing/2014/main" id="{6FB85B9C-3178-5214-B944-2F7C6A88CAF2}"/>
              </a:ext>
            </a:extLst>
          </p:cNvPr>
          <p:cNvSpPr/>
          <p:nvPr/>
        </p:nvSpPr>
        <p:spPr>
          <a:xfrm>
            <a:off x="4873154" y="3785022"/>
            <a:ext cx="254367" cy="300970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1600">
                <a:solidFill>
                  <a:srgbClr val="3B3535"/>
                </a:solidFill>
                <a:latin typeface="Times New Roman" panose="02020603050405020304" pitchFamily="18" charset="0"/>
                <a:ea typeface="Alexandria Light" pitchFamily="34" charset="-122"/>
                <a:cs typeface="Times New Roman" panose="02020603050405020304" pitchFamily="18" charset="0"/>
              </a:rPr>
              <a:t>04</a:t>
            </a:r>
            <a:endParaRPr lang="en-US" sz="1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7" name="Shape 14">
            <a:extLst>
              <a:ext uri="{FF2B5EF4-FFF2-40B4-BE49-F238E27FC236}">
                <a16:creationId xmlns:a16="http://schemas.microsoft.com/office/drawing/2014/main" id="{41E69518-98C3-6EB3-4048-99032C9F1EDA}"/>
              </a:ext>
            </a:extLst>
          </p:cNvPr>
          <p:cNvSpPr/>
          <p:nvPr/>
        </p:nvSpPr>
        <p:spPr>
          <a:xfrm>
            <a:off x="4873154" y="4200435"/>
            <a:ext cx="3785938" cy="33882"/>
          </a:xfrm>
          <a:prstGeom prst="rect">
            <a:avLst/>
          </a:prstGeom>
          <a:solidFill>
            <a:srgbClr val="1A2D7A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58" name="Text 15">
            <a:extLst>
              <a:ext uri="{FF2B5EF4-FFF2-40B4-BE49-F238E27FC236}">
                <a16:creationId xmlns:a16="http://schemas.microsoft.com/office/drawing/2014/main" id="{5AD8B8FF-CF4E-ED4A-7148-626CF4D50C09}"/>
              </a:ext>
            </a:extLst>
          </p:cNvPr>
          <p:cNvSpPr/>
          <p:nvPr/>
        </p:nvSpPr>
        <p:spPr>
          <a:xfrm>
            <a:off x="4873154" y="4348317"/>
            <a:ext cx="3121746" cy="39600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850" b="1" dirty="0" err="1">
                <a:solidFill>
                  <a:srgbClr val="3B3535"/>
                </a:solidFill>
                <a:latin typeface="Times New Roman" panose="02020603050405020304" pitchFamily="18" charset="0"/>
                <a:ea typeface="Alexandria SemiBold" pitchFamily="34" charset="-122"/>
                <a:cs typeface="Times New Roman" panose="02020603050405020304" pitchFamily="18" charset="0"/>
              </a:rPr>
              <a:t>Đặc</a:t>
            </a:r>
            <a:r>
              <a:rPr lang="en-US" sz="1850" b="1" dirty="0">
                <a:solidFill>
                  <a:srgbClr val="3B3535"/>
                </a:solidFill>
                <a:latin typeface="Times New Roman" panose="02020603050405020304" pitchFamily="18" charset="0"/>
                <a:ea typeface="Alexandria SemiBold" pitchFamily="34" charset="-122"/>
                <a:cs typeface="Times New Roman" panose="02020603050405020304" pitchFamily="18" charset="0"/>
              </a:rPr>
              <a:t> </a:t>
            </a:r>
            <a:r>
              <a:rPr lang="en-US" sz="1850" b="1" dirty="0" err="1">
                <a:solidFill>
                  <a:srgbClr val="3B3535"/>
                </a:solidFill>
                <a:latin typeface="Times New Roman" panose="02020603050405020304" pitchFamily="18" charset="0"/>
                <a:ea typeface="Alexandria SemiBold" pitchFamily="34" charset="-122"/>
                <a:cs typeface="Times New Roman" panose="02020603050405020304" pitchFamily="18" charset="0"/>
              </a:rPr>
              <a:t>Tính</a:t>
            </a:r>
            <a:r>
              <a:rPr lang="en-US" sz="1850" b="1" dirty="0">
                <a:solidFill>
                  <a:srgbClr val="3B3535"/>
                </a:solidFill>
                <a:latin typeface="Times New Roman" panose="02020603050405020304" pitchFamily="18" charset="0"/>
                <a:ea typeface="Alexandria SemiBold" pitchFamily="34" charset="-122"/>
                <a:cs typeface="Times New Roman" panose="02020603050405020304" pitchFamily="18" charset="0"/>
              </a:rPr>
              <a:t> </a:t>
            </a:r>
            <a:r>
              <a:rPr lang="en-US" sz="1850" b="1" dirty="0" err="1">
                <a:solidFill>
                  <a:srgbClr val="3B3535"/>
                </a:solidFill>
                <a:latin typeface="Times New Roman" panose="02020603050405020304" pitchFamily="18" charset="0"/>
                <a:ea typeface="Alexandria SemiBold" pitchFamily="34" charset="-122"/>
                <a:cs typeface="Times New Roman" panose="02020603050405020304" pitchFamily="18" charset="0"/>
              </a:rPr>
              <a:t>Cháy</a:t>
            </a:r>
            <a:r>
              <a:rPr lang="en-US" sz="1850" b="1" dirty="0">
                <a:solidFill>
                  <a:srgbClr val="3B3535"/>
                </a:solidFill>
                <a:latin typeface="Times New Roman" panose="02020603050405020304" pitchFamily="18" charset="0"/>
                <a:ea typeface="Alexandria SemiBold" pitchFamily="34" charset="-122"/>
                <a:cs typeface="Times New Roman" panose="02020603050405020304" pitchFamily="18" charset="0"/>
              </a:rPr>
              <a:t> &amp; An </a:t>
            </a:r>
            <a:r>
              <a:rPr lang="en-US" sz="1850" b="1" dirty="0" err="1">
                <a:solidFill>
                  <a:srgbClr val="3B3535"/>
                </a:solidFill>
                <a:latin typeface="Times New Roman" panose="02020603050405020304" pitchFamily="18" charset="0"/>
                <a:ea typeface="Alexandria SemiBold" pitchFamily="34" charset="-122"/>
                <a:cs typeface="Times New Roman" panose="02020603050405020304" pitchFamily="18" charset="0"/>
              </a:rPr>
              <a:t>Toàn</a:t>
            </a:r>
            <a:r>
              <a:rPr lang="en-US" sz="1850" b="1" dirty="0">
                <a:solidFill>
                  <a:srgbClr val="3B3535"/>
                </a:solidFill>
                <a:latin typeface="Times New Roman" panose="02020603050405020304" pitchFamily="18" charset="0"/>
                <a:ea typeface="Alexandria SemiBold" pitchFamily="34" charset="-122"/>
                <a:cs typeface="Times New Roman" panose="02020603050405020304" pitchFamily="18" charset="0"/>
              </a:rPr>
              <a:t> </a:t>
            </a:r>
            <a:r>
              <a:rPr lang="en-US" sz="1850" b="1" dirty="0" err="1">
                <a:solidFill>
                  <a:srgbClr val="3B3535"/>
                </a:solidFill>
                <a:latin typeface="Times New Roman" panose="02020603050405020304" pitchFamily="18" charset="0"/>
                <a:ea typeface="Alexandria SemiBold" pitchFamily="34" charset="-122"/>
                <a:cs typeface="Times New Roman" panose="02020603050405020304" pitchFamily="18" charset="0"/>
              </a:rPr>
              <a:t>Môi</a:t>
            </a:r>
            <a:r>
              <a:rPr lang="en-US" sz="1850" b="1" dirty="0">
                <a:solidFill>
                  <a:srgbClr val="3B3535"/>
                </a:solidFill>
                <a:latin typeface="Times New Roman" panose="02020603050405020304" pitchFamily="18" charset="0"/>
                <a:ea typeface="Alexandria SemiBold" pitchFamily="34" charset="-122"/>
                <a:cs typeface="Times New Roman" panose="02020603050405020304" pitchFamily="18" charset="0"/>
              </a:rPr>
              <a:t> Trường</a:t>
            </a:r>
            <a:endParaRPr lang="en-US" sz="185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9" name="Text 16">
            <a:extLst>
              <a:ext uri="{FF2B5EF4-FFF2-40B4-BE49-F238E27FC236}">
                <a16:creationId xmlns:a16="http://schemas.microsoft.com/office/drawing/2014/main" id="{F901EAAA-900D-2FB1-01B9-EFCAA511D323}"/>
              </a:ext>
            </a:extLst>
          </p:cNvPr>
          <p:cNvSpPr/>
          <p:nvPr/>
        </p:nvSpPr>
        <p:spPr>
          <a:xfrm>
            <a:off x="4873154" y="4888714"/>
            <a:ext cx="3785938" cy="6579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285750" indent="-285750" algn="l">
              <a:lnSpc>
                <a:spcPct val="133000"/>
              </a:lnSpc>
              <a:buFont typeface="Arial" panose="020B0604020202020204" pitchFamily="34" charset="0"/>
              <a:buChar char="•"/>
            </a:pPr>
            <a:r>
              <a:rPr lang="en-US" sz="1600" err="1">
                <a:solidFill>
                  <a:srgbClr val="3B3535"/>
                </a:solidFill>
                <a:latin typeface="Times New Roman" panose="02020603050405020304" pitchFamily="18" charset="0"/>
                <a:ea typeface="Sora Light" pitchFamily="34" charset="-122"/>
                <a:cs typeface="Times New Roman" panose="02020603050405020304" pitchFamily="18" charset="0"/>
              </a:rPr>
              <a:t>Cáp</a:t>
            </a:r>
            <a:r>
              <a:rPr lang="en-US" sz="1600">
                <a:solidFill>
                  <a:srgbClr val="3B3535"/>
                </a:solidFill>
                <a:latin typeface="Times New Roman" panose="02020603050405020304" pitchFamily="18" charset="0"/>
                <a:ea typeface="Sora Light" pitchFamily="34" charset="-122"/>
                <a:cs typeface="Times New Roman" panose="02020603050405020304" pitchFamily="18" charset="0"/>
              </a:rPr>
              <a:t> </a:t>
            </a:r>
            <a:r>
              <a:rPr lang="en-US" sz="1600" err="1">
                <a:solidFill>
                  <a:srgbClr val="3B3535"/>
                </a:solidFill>
                <a:latin typeface="Times New Roman" panose="02020603050405020304" pitchFamily="18" charset="0"/>
                <a:ea typeface="Sora Light" pitchFamily="34" charset="-122"/>
                <a:cs typeface="Times New Roman" panose="02020603050405020304" pitchFamily="18" charset="0"/>
              </a:rPr>
              <a:t>trong</a:t>
            </a:r>
            <a:r>
              <a:rPr lang="en-US" sz="1600">
                <a:solidFill>
                  <a:srgbClr val="3B3535"/>
                </a:solidFill>
                <a:latin typeface="Times New Roman" panose="02020603050405020304" pitchFamily="18" charset="0"/>
                <a:ea typeface="Sora Light" pitchFamily="34" charset="-122"/>
                <a:cs typeface="Times New Roman" panose="02020603050405020304" pitchFamily="18" charset="0"/>
              </a:rPr>
              <a:t> </a:t>
            </a:r>
            <a:r>
              <a:rPr lang="en-US" sz="1600" err="1">
                <a:solidFill>
                  <a:srgbClr val="3B3535"/>
                </a:solidFill>
                <a:latin typeface="Times New Roman" panose="02020603050405020304" pitchFamily="18" charset="0"/>
                <a:ea typeface="Sora Light" pitchFamily="34" charset="-122"/>
                <a:cs typeface="Times New Roman" panose="02020603050405020304" pitchFamily="18" charset="0"/>
              </a:rPr>
              <a:t>điều</a:t>
            </a:r>
            <a:r>
              <a:rPr lang="en-US" sz="1600">
                <a:solidFill>
                  <a:srgbClr val="3B3535"/>
                </a:solidFill>
                <a:latin typeface="Times New Roman" panose="02020603050405020304" pitchFamily="18" charset="0"/>
                <a:ea typeface="Sora Light" pitchFamily="34" charset="-122"/>
                <a:cs typeface="Times New Roman" panose="02020603050405020304" pitchFamily="18" charset="0"/>
              </a:rPr>
              <a:t> </a:t>
            </a:r>
            <a:r>
              <a:rPr lang="en-US" sz="1600" err="1">
                <a:solidFill>
                  <a:srgbClr val="3B3535"/>
                </a:solidFill>
                <a:latin typeface="Times New Roman" panose="02020603050405020304" pitchFamily="18" charset="0"/>
                <a:ea typeface="Sora Light" pitchFamily="34" charset="-122"/>
                <a:cs typeface="Times New Roman" panose="02020603050405020304" pitchFamily="18" charset="0"/>
              </a:rPr>
              <a:t>kiện</a:t>
            </a:r>
            <a:r>
              <a:rPr lang="en-US" sz="1600">
                <a:solidFill>
                  <a:srgbClr val="3B3535"/>
                </a:solidFill>
                <a:latin typeface="Times New Roman" panose="02020603050405020304" pitchFamily="18" charset="0"/>
                <a:ea typeface="Sora Light" pitchFamily="34" charset="-122"/>
                <a:cs typeface="Times New Roman" panose="02020603050405020304" pitchFamily="18" charset="0"/>
              </a:rPr>
              <a:t> </a:t>
            </a:r>
            <a:r>
              <a:rPr lang="en-US" sz="1600" err="1">
                <a:solidFill>
                  <a:srgbClr val="3B3535"/>
                </a:solidFill>
                <a:latin typeface="Times New Roman" panose="02020603050405020304" pitchFamily="18" charset="0"/>
                <a:ea typeface="Sora Light" pitchFamily="34" charset="-122"/>
                <a:cs typeface="Times New Roman" panose="02020603050405020304" pitchFamily="18" charset="0"/>
              </a:rPr>
              <a:t>cháy</a:t>
            </a:r>
            <a:endParaRPr lang="en-US" sz="1600">
              <a:solidFill>
                <a:srgbClr val="3B3535"/>
              </a:solidFill>
              <a:latin typeface="Times New Roman" panose="02020603050405020304" pitchFamily="18" charset="0"/>
              <a:ea typeface="Sora Light" pitchFamily="34" charset="-122"/>
              <a:cs typeface="Times New Roman" panose="02020603050405020304" pitchFamily="18" charset="0"/>
            </a:endParaRPr>
          </a:p>
          <a:p>
            <a:pPr marL="285750" indent="-285750" algn="l">
              <a:lnSpc>
                <a:spcPct val="133000"/>
              </a:lnSpc>
              <a:buFont typeface="Arial" panose="020B0604020202020204" pitchFamily="34" charset="0"/>
              <a:buChar char="•"/>
            </a:pPr>
            <a:r>
              <a:rPr lang="en-US" sz="1600" err="1">
                <a:solidFill>
                  <a:srgbClr val="3B3535"/>
                </a:solidFill>
                <a:latin typeface="Times New Roman" panose="02020603050405020304" pitchFamily="18" charset="0"/>
                <a:ea typeface="Sora Light" pitchFamily="34" charset="-122"/>
                <a:cs typeface="Times New Roman" panose="02020603050405020304" pitchFamily="18" charset="0"/>
              </a:rPr>
              <a:t>Mật</a:t>
            </a:r>
            <a:r>
              <a:rPr lang="en-US" sz="1600">
                <a:solidFill>
                  <a:srgbClr val="3B3535"/>
                </a:solidFill>
                <a:latin typeface="Times New Roman" panose="02020603050405020304" pitchFamily="18" charset="0"/>
                <a:ea typeface="Sora Light" pitchFamily="34" charset="-122"/>
                <a:cs typeface="Times New Roman" panose="02020603050405020304" pitchFamily="18" charset="0"/>
              </a:rPr>
              <a:t> </a:t>
            </a:r>
            <a:r>
              <a:rPr lang="en-US" sz="1600" err="1">
                <a:solidFill>
                  <a:srgbClr val="3B3535"/>
                </a:solidFill>
                <a:latin typeface="Times New Roman" panose="02020603050405020304" pitchFamily="18" charset="0"/>
                <a:ea typeface="Sora Light" pitchFamily="34" charset="-122"/>
                <a:cs typeface="Times New Roman" panose="02020603050405020304" pitchFamily="18" charset="0"/>
              </a:rPr>
              <a:t>độ</a:t>
            </a:r>
            <a:r>
              <a:rPr lang="en-US" sz="1600">
                <a:solidFill>
                  <a:srgbClr val="3B3535"/>
                </a:solidFill>
                <a:latin typeface="Times New Roman" panose="02020603050405020304" pitchFamily="18" charset="0"/>
                <a:ea typeface="Sora Light" pitchFamily="34" charset="-122"/>
                <a:cs typeface="Times New Roman" panose="02020603050405020304" pitchFamily="18" charset="0"/>
              </a:rPr>
              <a:t> </a:t>
            </a:r>
            <a:r>
              <a:rPr lang="en-US" sz="1600" err="1">
                <a:solidFill>
                  <a:srgbClr val="3B3535"/>
                </a:solidFill>
                <a:latin typeface="Times New Roman" panose="02020603050405020304" pitchFamily="18" charset="0"/>
                <a:ea typeface="Sora Light" pitchFamily="34" charset="-122"/>
                <a:cs typeface="Times New Roman" panose="02020603050405020304" pitchFamily="18" charset="0"/>
              </a:rPr>
              <a:t>khói</a:t>
            </a:r>
            <a:r>
              <a:rPr lang="en-US" sz="1600">
                <a:solidFill>
                  <a:srgbClr val="3B3535"/>
                </a:solidFill>
                <a:latin typeface="Times New Roman" panose="02020603050405020304" pitchFamily="18" charset="0"/>
                <a:ea typeface="Sora Light" pitchFamily="34" charset="-122"/>
                <a:cs typeface="Times New Roman" panose="02020603050405020304" pitchFamily="18" charset="0"/>
              </a:rPr>
              <a:t> &amp;  Halogen</a:t>
            </a:r>
            <a:endParaRPr lang="en-US" sz="1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 4">
            <a:extLst>
              <a:ext uri="{FF2B5EF4-FFF2-40B4-BE49-F238E27FC236}">
                <a16:creationId xmlns:a16="http://schemas.microsoft.com/office/drawing/2014/main" id="{1961911A-6E94-8967-B6D8-A59596E186E2}"/>
              </a:ext>
            </a:extLst>
          </p:cNvPr>
          <p:cNvSpPr/>
          <p:nvPr/>
        </p:nvSpPr>
        <p:spPr>
          <a:xfrm>
            <a:off x="4853295" y="2530313"/>
            <a:ext cx="3671579" cy="10628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285750" indent="-285750" algn="l">
              <a:lnSpc>
                <a:spcPct val="133000"/>
              </a:lnSpc>
              <a:buFont typeface="Arial" panose="020B0604020202020204" pitchFamily="34" charset="0"/>
              <a:buChar char="•"/>
            </a:pPr>
            <a:r>
              <a:rPr lang="en-US" sz="1600" dirty="0" err="1">
                <a:solidFill>
                  <a:srgbClr val="3B3535"/>
                </a:solidFill>
                <a:latin typeface="Times New Roman" panose="02020603050405020304" pitchFamily="18" charset="0"/>
                <a:ea typeface="Sora Light" pitchFamily="34" charset="-122"/>
                <a:cs typeface="Times New Roman" panose="02020603050405020304" pitchFamily="18" charset="0"/>
              </a:rPr>
              <a:t>Rcách</a:t>
            </a:r>
            <a:r>
              <a:rPr lang="en-US" sz="1600" dirty="0">
                <a:solidFill>
                  <a:srgbClr val="3B3535"/>
                </a:solidFill>
                <a:latin typeface="Times New Roman" panose="02020603050405020304" pitchFamily="18" charset="0"/>
                <a:ea typeface="Sora Light" pitchFamily="34" charset="-122"/>
                <a:cs typeface="Times New Roman" panose="02020603050405020304" pitchFamily="18" charset="0"/>
              </a:rPr>
              <a:t> điện</a:t>
            </a:r>
          </a:p>
          <a:p>
            <a:pPr marL="285750" indent="-285750">
              <a:lnSpc>
                <a:spcPct val="133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3B3535"/>
                </a:solidFill>
                <a:latin typeface="Times New Roman" panose="02020603050405020304" pitchFamily="18" charset="0"/>
                <a:ea typeface="Sora Light" pitchFamily="34" charset="-122"/>
                <a:cs typeface="Times New Roman" panose="02020603050405020304" pitchFamily="18" charset="0"/>
              </a:rPr>
              <a:t>HV</a:t>
            </a:r>
          </a:p>
          <a:p>
            <a:pPr marL="285750" indent="-285750" algn="l">
              <a:lnSpc>
                <a:spcPct val="133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3B3535"/>
                </a:solidFill>
                <a:latin typeface="Times New Roman" panose="02020603050405020304" pitchFamily="18" charset="0"/>
                <a:ea typeface="Sora Light" pitchFamily="34" charset="-122"/>
                <a:cs typeface="Times New Roman" panose="02020603050405020304" pitchFamily="18" charset="0"/>
              </a:rPr>
              <a:t>…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56670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55860E-2F71-4324-0CE1-896F4380E3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50143F-10E0-0F49-A345-741EFF893A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7" y="439848"/>
            <a:ext cx="6673728" cy="518513"/>
          </a:xfrm>
        </p:spPr>
        <p:txBody>
          <a:bodyPr/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Conductor</a:t>
            </a:r>
            <a:endParaRPr lang="en-US" sz="2800" strike="sngStrike" dirty="0"/>
          </a:p>
        </p:txBody>
      </p:sp>
      <p:pic>
        <p:nvPicPr>
          <p:cNvPr id="7" name="Picture 11" descr="MAY KEO">
            <a:extLst>
              <a:ext uri="{FF2B5EF4-FFF2-40B4-BE49-F238E27FC236}">
                <a16:creationId xmlns:a16="http://schemas.microsoft.com/office/drawing/2014/main" id="{F8789C62-AE57-B772-F703-B432310235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2685" y="3156438"/>
            <a:ext cx="2319806" cy="36224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0DD93D9-C506-B14A-20ED-93919FD22A33}"/>
              </a:ext>
            </a:extLst>
          </p:cNvPr>
          <p:cNvSpPr txBox="1"/>
          <p:nvPr/>
        </p:nvSpPr>
        <p:spPr>
          <a:xfrm>
            <a:off x="623887" y="1429966"/>
            <a:ext cx="5387807" cy="76328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lnSpc>
                <a:spcPct val="150000"/>
              </a:lnSpc>
              <a:spcBef>
                <a:spcPct val="0"/>
              </a:spcBef>
            </a:pPr>
            <a:r>
              <a:rPr lang="en-US" sz="2000" b="1" dirty="0" err="1">
                <a:solidFill>
                  <a:srgbClr val="0072BC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Thử</a:t>
            </a:r>
            <a:r>
              <a:rPr lang="en-US" sz="2000" b="1" dirty="0">
                <a:solidFill>
                  <a:srgbClr val="0072BC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2BC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nghiệm</a:t>
            </a:r>
            <a:r>
              <a:rPr lang="en-US" sz="2000" b="1" dirty="0">
                <a:solidFill>
                  <a:srgbClr val="0072BC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cơ </a:t>
            </a:r>
            <a:r>
              <a:rPr lang="en-US" sz="2000" b="1" dirty="0" err="1">
                <a:solidFill>
                  <a:srgbClr val="0072BC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lý</a:t>
            </a:r>
            <a:r>
              <a:rPr lang="en-US" sz="2000" b="1" dirty="0">
                <a:solidFill>
                  <a:srgbClr val="0072BC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2BC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toàn</a:t>
            </a:r>
            <a:r>
              <a:rPr lang="en-US" sz="2000" b="1" dirty="0">
                <a:solidFill>
                  <a:srgbClr val="0072BC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2BC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diện</a:t>
            </a:r>
            <a:r>
              <a:rPr lang="en-US" sz="2000" b="1" dirty="0">
                <a:solidFill>
                  <a:srgbClr val="0072BC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2BC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sợi</a:t>
            </a:r>
            <a:r>
              <a:rPr lang="en-US" sz="2000" b="1" dirty="0">
                <a:solidFill>
                  <a:srgbClr val="0072BC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2BC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thành</a:t>
            </a:r>
            <a:r>
              <a:rPr lang="en-US" sz="2000" b="1" dirty="0">
                <a:solidFill>
                  <a:srgbClr val="0072BC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2BC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phần</a:t>
            </a:r>
            <a:r>
              <a:rPr lang="en-US" sz="2000" b="1" dirty="0">
                <a:solidFill>
                  <a:srgbClr val="0072BC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Al-Cu-Steel-Composite</a:t>
            </a:r>
          </a:p>
          <a:p>
            <a:pPr defTabSz="914400">
              <a:lnSpc>
                <a:spcPct val="150000"/>
              </a:lnSpc>
              <a:spcBef>
                <a:spcPct val="0"/>
              </a:spcBef>
            </a:pPr>
            <a:r>
              <a:rPr lang="en-US" b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Phương </a:t>
            </a:r>
            <a:r>
              <a:rPr lang="en-US" b="1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pháp</a:t>
            </a:r>
            <a:r>
              <a:rPr lang="en-US" b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thử</a:t>
            </a:r>
            <a:endParaRPr lang="en-US" b="1" dirty="0"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IEC 60228, AS/NZS 1125</a:t>
            </a:r>
          </a:p>
          <a:p>
            <a:pPr marL="342900" indent="-3429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TCVN 5064, TCVN 6483 ( IEC 61089)</a:t>
            </a:r>
          </a:p>
          <a:p>
            <a:pPr marL="342900" indent="-3429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IEC 60888; IEC 60889</a:t>
            </a:r>
          </a:p>
          <a:p>
            <a:pPr marL="342900" indent="-3429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ASTM B232; ASTM B498</a:t>
            </a:r>
          </a:p>
          <a:p>
            <a:pPr marL="342900" indent="-3429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ASTM B 987</a:t>
            </a:r>
          </a:p>
          <a:p>
            <a:pPr marL="342900" indent="-3429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  <a:p>
            <a:pPr defTabSz="914400">
              <a:lnSpc>
                <a:spcPct val="150000"/>
              </a:lnSpc>
              <a:spcBef>
                <a:spcPct val="0"/>
              </a:spcBef>
            </a:pP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thử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Rdc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Suất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đứt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và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giãn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sợi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Suất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đứt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1% và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giãn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sợi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thép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Thử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uốn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thử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quấn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xoắn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kẽm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….</a:t>
            </a:r>
          </a:p>
          <a:p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pic>
        <p:nvPicPr>
          <p:cNvPr id="4" name="Picture 7" descr="A machine on a table&#10;&#10;Description automatically generated">
            <a:extLst>
              <a:ext uri="{FF2B5EF4-FFF2-40B4-BE49-F238E27FC236}">
                <a16:creationId xmlns:a16="http://schemas.microsoft.com/office/drawing/2014/main" id="{CCF24428-7FF4-663E-6ACD-2878C6B467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2685" y="1644162"/>
            <a:ext cx="2319806" cy="1336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71027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BF33BD-1519-9A0E-47E1-13CFE15E3C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2EDEE6C2-0EE9-9E1F-799B-5AEC863BF8D5}"/>
              </a:ext>
            </a:extLst>
          </p:cNvPr>
          <p:cNvSpPr txBox="1"/>
          <p:nvPr/>
        </p:nvSpPr>
        <p:spPr>
          <a:xfrm>
            <a:off x="758758" y="1058973"/>
            <a:ext cx="5038926" cy="54938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lnSpc>
                <a:spcPct val="150000"/>
              </a:lnSpc>
              <a:spcBef>
                <a:spcPct val="0"/>
              </a:spcBef>
            </a:pPr>
            <a:r>
              <a:rPr lang="en-US" sz="2000" b="1" err="1">
                <a:solidFill>
                  <a:srgbClr val="0072BC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Thử</a:t>
            </a:r>
            <a:r>
              <a:rPr lang="en-US" sz="2000" b="1">
                <a:solidFill>
                  <a:srgbClr val="0072BC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2000" b="1" err="1">
                <a:solidFill>
                  <a:srgbClr val="0072BC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nghiệm</a:t>
            </a:r>
            <a:r>
              <a:rPr lang="en-US" sz="2000" b="1">
                <a:solidFill>
                  <a:srgbClr val="0072BC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chuyên sâu trên cáp hoàn chỉnh</a:t>
            </a:r>
          </a:p>
          <a:p>
            <a:pPr defTabSz="914400">
              <a:lnSpc>
                <a:spcPct val="150000"/>
              </a:lnSpc>
              <a:spcBef>
                <a:spcPct val="0"/>
              </a:spcBef>
            </a:pPr>
            <a:r>
              <a:rPr lang="en-US" b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Phương </a:t>
            </a:r>
            <a:r>
              <a:rPr lang="en-US" b="1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pháp</a:t>
            </a:r>
            <a:r>
              <a:rPr lang="en-US" b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b="1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thử</a:t>
            </a:r>
            <a:endParaRPr lang="en-US" b="1"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1600">
                <a:latin typeface="Times New Roman" panose="02020603050405020304" pitchFamily="18" charset="0"/>
                <a:cs typeface="Times New Roman" panose="02020603050405020304" pitchFamily="18" charset="0"/>
              </a:rPr>
              <a:t>IEC 61089, IEC 62219</a:t>
            </a:r>
          </a:p>
          <a:p>
            <a:pPr marL="342900" indent="-3429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1600">
                <a:latin typeface="Times New Roman" panose="02020603050405020304" pitchFamily="18" charset="0"/>
                <a:cs typeface="Times New Roman" panose="02020603050405020304" pitchFamily="18" charset="0"/>
              </a:rPr>
              <a:t>EN 50182, EN 50540</a:t>
            </a:r>
          </a:p>
          <a:p>
            <a:pPr marL="342900" indent="-3429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1600">
                <a:latin typeface="Times New Roman" panose="02020603050405020304" pitchFamily="18" charset="0"/>
                <a:cs typeface="Times New Roman" panose="02020603050405020304" pitchFamily="18" charset="0"/>
              </a:rPr>
              <a:t>….</a:t>
            </a:r>
          </a:p>
          <a:p>
            <a:pPr defTabSz="914400">
              <a:lnSpc>
                <a:spcPct val="150000"/>
              </a:lnSpc>
              <a:spcBef>
                <a:spcPct val="0"/>
              </a:spcBef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Nội dung thử</a:t>
            </a:r>
          </a:p>
          <a:p>
            <a:pPr defTabSz="914400">
              <a:lnSpc>
                <a:spcPct val="150000"/>
              </a:lnSpc>
              <a:spcBef>
                <a:spcPct val="0"/>
              </a:spcBef>
            </a:pPr>
            <a:endParaRPr lang="en-US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1600">
                <a:latin typeface="Times New Roman" panose="02020603050405020304" pitchFamily="18" charset="0"/>
                <a:cs typeface="Times New Roman" panose="02020603050405020304" pitchFamily="18" charset="0"/>
              </a:rPr>
              <a:t>Lực kéo đứt nguyên cáp ( Breaking Load of Conductor) IEC 61089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endParaRPr lang="en-US" sz="16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Courier New" panose="02070309020205020404" pitchFamily="49" charset="0"/>
              <a:buChar char="o"/>
            </a:pPr>
            <a:endParaRPr lang="en-US" sz="16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1600">
                <a:latin typeface="Times New Roman" panose="02020603050405020304" pitchFamily="18" charset="0"/>
                <a:cs typeface="Times New Roman" panose="02020603050405020304" pitchFamily="18" charset="0"/>
              </a:rPr>
              <a:t>Đường cong Ứng suất – Biến dạng (Stress-Strain)</a:t>
            </a:r>
          </a:p>
          <a:p>
            <a:r>
              <a:rPr lang="en-US" sz="1600">
                <a:latin typeface="Times New Roman" panose="02020603050405020304" pitchFamily="18" charset="0"/>
                <a:cs typeface="Times New Roman" panose="02020603050405020304" pitchFamily="18" charset="0"/>
              </a:rPr>
              <a:t>      IEC 61089</a:t>
            </a:r>
          </a:p>
          <a:p>
            <a:endParaRPr lang="en-US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BCB8DC8-8C44-4EA6-F1DA-4DD5F9B80F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7684" y="1302366"/>
            <a:ext cx="3346316" cy="511578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C3973B1-DAC3-3348-2183-2DBA7CBCC6BA}"/>
              </a:ext>
            </a:extLst>
          </p:cNvPr>
          <p:cNvSpPr/>
          <p:nvPr/>
        </p:nvSpPr>
        <p:spPr>
          <a:xfrm>
            <a:off x="5797684" y="6418152"/>
            <a:ext cx="3346316" cy="37802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i="1">
                <a:latin typeface="Times New Roman" panose="02020603050405020304" pitchFamily="18" charset="0"/>
                <a:cs typeface="Times New Roman" panose="02020603050405020304" pitchFamily="18" charset="0"/>
              </a:rPr>
              <a:t>Tải kéo đến 250kN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B26B80BA-1482-60D0-FC45-237753779D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439738"/>
            <a:ext cx="6630987" cy="619125"/>
          </a:xfrm>
        </p:spPr>
        <p:txBody>
          <a:bodyPr/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Conductor</a:t>
            </a:r>
            <a:endParaRPr lang="en-US" sz="2800" strike="sngStrike" dirty="0"/>
          </a:p>
        </p:txBody>
      </p:sp>
    </p:spTree>
    <p:extLst>
      <p:ext uri="{BB962C8B-B14F-4D97-AF65-F5344CB8AC3E}">
        <p14:creationId xmlns:p14="http://schemas.microsoft.com/office/powerpoint/2010/main" val="42887110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45B555-436E-2A1A-9C5D-9360CBF502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4F591CD9-B1F3-A87D-54BA-4D96E547ECD2}"/>
              </a:ext>
            </a:extLst>
          </p:cNvPr>
          <p:cNvSpPr txBox="1"/>
          <p:nvPr/>
        </p:nvSpPr>
        <p:spPr>
          <a:xfrm>
            <a:off x="758758" y="1342416"/>
            <a:ext cx="3475571" cy="52168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lnSpc>
                <a:spcPct val="150000"/>
              </a:lnSpc>
              <a:spcBef>
                <a:spcPct val="0"/>
              </a:spcBef>
            </a:pPr>
            <a:endParaRPr lang="en-US" sz="2000" b="1" dirty="0">
              <a:solidFill>
                <a:srgbClr val="0072BC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defTabSz="914400">
              <a:lnSpc>
                <a:spcPct val="150000"/>
              </a:lnSpc>
              <a:spcBef>
                <a:spcPct val="0"/>
              </a:spcBef>
            </a:pPr>
            <a:r>
              <a:rPr lang="en-US" sz="2000" b="1" dirty="0" err="1">
                <a:solidFill>
                  <a:srgbClr val="0072BC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Thử</a:t>
            </a:r>
            <a:r>
              <a:rPr lang="en-US" sz="2000" b="1" dirty="0">
                <a:solidFill>
                  <a:srgbClr val="0072BC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2BC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nghiệm</a:t>
            </a:r>
            <a:r>
              <a:rPr lang="en-US" sz="2000" b="1" dirty="0">
                <a:solidFill>
                  <a:srgbClr val="0072BC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2BC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chuyên</a:t>
            </a:r>
            <a:r>
              <a:rPr lang="en-US" sz="2000" b="1" dirty="0">
                <a:solidFill>
                  <a:srgbClr val="0072BC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2BC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sâu</a:t>
            </a:r>
            <a:r>
              <a:rPr lang="en-US" sz="2000" b="1" dirty="0">
                <a:solidFill>
                  <a:srgbClr val="0072BC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2BC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trên</a:t>
            </a:r>
            <a:r>
              <a:rPr lang="en-US" sz="2000" b="1" dirty="0">
                <a:solidFill>
                  <a:srgbClr val="0072BC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2BC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cáp</a:t>
            </a:r>
            <a:r>
              <a:rPr lang="en-US" sz="2000" b="1" dirty="0">
                <a:solidFill>
                  <a:srgbClr val="0072BC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2BC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hoàn</a:t>
            </a:r>
            <a:r>
              <a:rPr lang="en-US" sz="2000" b="1" dirty="0">
                <a:solidFill>
                  <a:srgbClr val="0072BC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2BC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chỉnh</a:t>
            </a:r>
            <a:endParaRPr lang="en-US" sz="2000" b="1" dirty="0">
              <a:solidFill>
                <a:srgbClr val="0072BC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defTabSz="914400">
              <a:lnSpc>
                <a:spcPct val="150000"/>
              </a:lnSpc>
              <a:spcBef>
                <a:spcPct val="0"/>
              </a:spcBef>
            </a:pP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914400">
              <a:lnSpc>
                <a:spcPct val="150000"/>
              </a:lnSpc>
              <a:spcBef>
                <a:spcPct val="0"/>
              </a:spcBef>
            </a:pP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914400">
              <a:lnSpc>
                <a:spcPct val="150000"/>
              </a:lnSpc>
              <a:spcBef>
                <a:spcPct val="0"/>
              </a:spcBef>
            </a:pP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thử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rão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(Creep test)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IEC 61395</a:t>
            </a:r>
          </a:p>
          <a:p>
            <a:pPr defTabSz="914400">
              <a:lnSpc>
                <a:spcPct val="150000"/>
              </a:lnSpc>
              <a:spcBef>
                <a:spcPct val="0"/>
              </a:spcBef>
            </a:pP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914400">
              <a:lnSpc>
                <a:spcPct val="150000"/>
              </a:lnSpc>
              <a:spcBef>
                <a:spcPct val="0"/>
              </a:spcBef>
            </a:pP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7B49CC3-B4E1-3518-2AAB-62D8167776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5663" y="1286254"/>
            <a:ext cx="4234328" cy="5131898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98AB9F88-20DF-A704-8EF0-9FB65AEB70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439738"/>
            <a:ext cx="6630987" cy="619125"/>
          </a:xfrm>
        </p:spPr>
        <p:txBody>
          <a:bodyPr/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Conductor</a:t>
            </a:r>
            <a:endParaRPr lang="en-US" sz="2800" strike="sngStrike" dirty="0"/>
          </a:p>
        </p:txBody>
      </p:sp>
    </p:spTree>
    <p:extLst>
      <p:ext uri="{BB962C8B-B14F-4D97-AF65-F5344CB8AC3E}">
        <p14:creationId xmlns:p14="http://schemas.microsoft.com/office/powerpoint/2010/main" val="40339444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50F78C-C757-AC6F-0ECF-27EF459C84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9918B8-F6A6-EF7E-DD01-7A18569CCA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Các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Điện</a:t>
            </a:r>
            <a:endParaRPr lang="en-US" sz="2800" strike="sngStrike" dirty="0">
              <a:solidFill>
                <a:srgbClr val="FF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AA72B6E-718E-7453-9AFB-D73707F2F2B8}"/>
              </a:ext>
            </a:extLst>
          </p:cNvPr>
          <p:cNvSpPr txBox="1"/>
          <p:nvPr/>
        </p:nvSpPr>
        <p:spPr>
          <a:xfrm>
            <a:off x="798985" y="1058973"/>
            <a:ext cx="4249670" cy="56015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lnSpc>
                <a:spcPct val="150000"/>
              </a:lnSpc>
              <a:spcBef>
                <a:spcPct val="0"/>
              </a:spcBef>
            </a:pPr>
            <a:r>
              <a:rPr lang="en-US" b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Phương </a:t>
            </a:r>
            <a:r>
              <a:rPr lang="en-US" b="1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pháp</a:t>
            </a:r>
            <a:r>
              <a:rPr lang="en-US" b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thử</a:t>
            </a:r>
            <a:endParaRPr lang="en-US" b="1" dirty="0"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TCVN 6610 ( IEC 60227); IEC 60245</a:t>
            </a:r>
          </a:p>
          <a:p>
            <a:pPr marL="342900" indent="-3429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TCVN 5935-1 ( IEC 60502-1)</a:t>
            </a:r>
          </a:p>
          <a:p>
            <a:pPr marL="342900" indent="-3429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TCVN 5935-2 ( IEC 60502-2)</a:t>
            </a:r>
          </a:p>
          <a:p>
            <a:pPr marL="342900" indent="-3429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BS EN 50525; </a:t>
            </a:r>
          </a:p>
          <a:p>
            <a:pPr marL="342900" indent="-3429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AS/NZS 5000.1/.2…</a:t>
            </a:r>
          </a:p>
          <a:p>
            <a:pPr marL="342900" indent="-3429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….</a:t>
            </a:r>
          </a:p>
          <a:p>
            <a:pPr defTabSz="914400">
              <a:lnSpc>
                <a:spcPct val="150000"/>
              </a:lnSpc>
              <a:spcBef>
                <a:spcPct val="0"/>
              </a:spcBef>
            </a:pP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thử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Điện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Thử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chịu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điện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áp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342900" indent="-3429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Điện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điện</a:t>
            </a:r>
          </a:p>
          <a:p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pic>
        <p:nvPicPr>
          <p:cNvPr id="8" name="Picture 7" descr="A machine on a table&#10;&#10;Description automatically generated">
            <a:extLst>
              <a:ext uri="{FF2B5EF4-FFF2-40B4-BE49-F238E27FC236}">
                <a16:creationId xmlns:a16="http://schemas.microsoft.com/office/drawing/2014/main" id="{466C87E1-D975-C143-805D-5805D3BAE5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0563" y="1342417"/>
            <a:ext cx="3653484" cy="2371268"/>
          </a:xfrm>
          <a:prstGeom prst="rect">
            <a:avLst/>
          </a:prstGeom>
        </p:spPr>
      </p:pic>
      <p:pic>
        <p:nvPicPr>
          <p:cNvPr id="3" name="Picture 4">
            <a:extLst>
              <a:ext uri="{FF2B5EF4-FFF2-40B4-BE49-F238E27FC236}">
                <a16:creationId xmlns:a16="http://schemas.microsoft.com/office/drawing/2014/main" id="{A9BFDE3B-2B34-B475-8D8A-C62E6DDEEB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980561" y="3848101"/>
            <a:ext cx="3725693" cy="2418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0F915C9-D28F-E9D9-9B4E-E10DE1E859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38200" y="4216080"/>
            <a:ext cx="1202300" cy="1863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71307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8" descr="00008">
            <a:extLst>
              <a:ext uri="{FF2B5EF4-FFF2-40B4-BE49-F238E27FC236}">
                <a16:creationId xmlns:a16="http://schemas.microsoft.com/office/drawing/2014/main" id="{0F14AA85-7428-4F8E-25A4-3A5E152CEC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295" y="2517292"/>
            <a:ext cx="3893960" cy="29204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89" descr="0010">
            <a:extLst>
              <a:ext uri="{FF2B5EF4-FFF2-40B4-BE49-F238E27FC236}">
                <a16:creationId xmlns:a16="http://schemas.microsoft.com/office/drawing/2014/main" id="{CCE5B71C-F204-D204-1602-0382EF0B7B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9319" y="2660555"/>
            <a:ext cx="2799937" cy="20999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90">
            <a:extLst>
              <a:ext uri="{FF2B5EF4-FFF2-40B4-BE49-F238E27FC236}">
                <a16:creationId xmlns:a16="http://schemas.microsoft.com/office/drawing/2014/main" id="{FF877AFD-1E23-8D04-7C1B-2611E0FEF4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07827" y="1556427"/>
            <a:ext cx="3831429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2000" b="1" dirty="0" err="1">
                <a:solidFill>
                  <a:srgbClr val="0872B9"/>
                </a:solidFill>
                <a:latin typeface="Times New Roman" panose="02020603050405020304" pitchFamily="18" charset="0"/>
              </a:rPr>
              <a:t>Thử</a:t>
            </a:r>
            <a:r>
              <a:rPr lang="en-US" altLang="en-US" sz="2000" b="1" dirty="0">
                <a:solidFill>
                  <a:srgbClr val="0872B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872B9"/>
                </a:solidFill>
                <a:latin typeface="Times New Roman" panose="02020603050405020304" pitchFamily="18" charset="0"/>
              </a:rPr>
              <a:t>cao</a:t>
            </a:r>
            <a:r>
              <a:rPr lang="en-US" altLang="en-US" sz="2000" b="1" dirty="0">
                <a:solidFill>
                  <a:srgbClr val="0872B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872B9"/>
                </a:solidFill>
                <a:latin typeface="Times New Roman" panose="02020603050405020304" pitchFamily="18" charset="0"/>
              </a:rPr>
              <a:t>áp</a:t>
            </a:r>
            <a:r>
              <a:rPr lang="en-US" altLang="en-US" sz="2000" b="1" dirty="0">
                <a:solidFill>
                  <a:srgbClr val="0872B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872B9"/>
                </a:solidFill>
                <a:latin typeface="Times New Roman" panose="02020603050405020304" pitchFamily="18" charset="0"/>
              </a:rPr>
              <a:t>tần</a:t>
            </a:r>
            <a:r>
              <a:rPr lang="en-US" altLang="en-US" sz="2000" b="1" dirty="0">
                <a:solidFill>
                  <a:srgbClr val="0872B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872B9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2000" b="1" dirty="0">
                <a:solidFill>
                  <a:srgbClr val="0872B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872B9"/>
                </a:solidFill>
                <a:latin typeface="Times New Roman" panose="02020603050405020304" pitchFamily="18" charset="0"/>
              </a:rPr>
              <a:t>công</a:t>
            </a:r>
            <a:r>
              <a:rPr lang="en-US" altLang="en-US" sz="2000" b="1" dirty="0">
                <a:solidFill>
                  <a:srgbClr val="0872B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872B9"/>
                </a:solidFill>
                <a:latin typeface="Times New Roman" panose="02020603050405020304" pitchFamily="18" charset="0"/>
              </a:rPr>
              <a:t>nghiệp</a:t>
            </a:r>
            <a:r>
              <a:rPr lang="en-US" altLang="en-US" sz="2000" b="1" dirty="0">
                <a:solidFill>
                  <a:srgbClr val="0872B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872B9"/>
                </a:solidFill>
                <a:latin typeface="Times New Roman" panose="02020603050405020304" pitchFamily="18" charset="0"/>
              </a:rPr>
              <a:t>đến</a:t>
            </a:r>
            <a:r>
              <a:rPr lang="en-US" altLang="en-US" sz="2000" b="1" dirty="0">
                <a:solidFill>
                  <a:srgbClr val="0872B9"/>
                </a:solidFill>
                <a:latin typeface="Times New Roman" panose="02020603050405020304" pitchFamily="18" charset="0"/>
              </a:rPr>
              <a:t> </a:t>
            </a:r>
          </a:p>
          <a:p>
            <a:pPr algn="ctr"/>
            <a:r>
              <a:rPr lang="en-US" altLang="en-US" sz="2000" b="1" dirty="0">
                <a:solidFill>
                  <a:srgbClr val="0872B9"/>
                </a:solidFill>
                <a:latin typeface="Times New Roman" panose="02020603050405020304" pitchFamily="18" charset="0"/>
              </a:rPr>
              <a:t>250 kV – 50 kVA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5DF1220-8370-D916-B520-A058BCD061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3994716">
            <a:off x="5038404" y="4900129"/>
            <a:ext cx="1058999" cy="188733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22735C4-C553-6096-D9E0-A99F666A78DF}"/>
              </a:ext>
            </a:extLst>
          </p:cNvPr>
          <p:cNvSpPr txBox="1"/>
          <p:nvPr/>
        </p:nvSpPr>
        <p:spPr>
          <a:xfrm>
            <a:off x="525295" y="1420238"/>
            <a:ext cx="5408577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lnSpc>
                <a:spcPct val="150000"/>
              </a:lnSpc>
              <a:spcBef>
                <a:spcPct val="0"/>
              </a:spcBef>
            </a:pPr>
            <a:r>
              <a:rPr lang="en-US" sz="1600" b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Phương </a:t>
            </a:r>
            <a:r>
              <a:rPr lang="en-US" sz="1600" b="1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pháp</a:t>
            </a:r>
            <a:r>
              <a:rPr lang="en-US" sz="1600" b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1600" b="1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thử</a:t>
            </a:r>
            <a:endParaRPr lang="en-US" sz="1600" b="1"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1600">
                <a:latin typeface="Times New Roman" panose="02020603050405020304" pitchFamily="18" charset="0"/>
                <a:cs typeface="Times New Roman" panose="02020603050405020304" pitchFamily="18" charset="0"/>
              </a:rPr>
              <a:t>TCVN 5935-2 ( IEC 60502-2)</a:t>
            </a:r>
          </a:p>
          <a:p>
            <a:endParaRPr lang="en-US" sz="1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70ECB1DA-8B4B-3747-780A-62FE2FC93A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439738"/>
            <a:ext cx="6738937" cy="619125"/>
          </a:xfrm>
        </p:spPr>
        <p:txBody>
          <a:bodyPr/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Các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Điện</a:t>
            </a:r>
            <a:endParaRPr lang="en-US" sz="2800" strike="sngStrike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737096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5933</TotalTime>
  <Words>1056</Words>
  <Application>Microsoft Office PowerPoint</Application>
  <PresentationFormat>On-screen Show (4:3)</PresentationFormat>
  <Paragraphs>201</Paragraphs>
  <Slides>29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7" baseType="lpstr">
      <vt:lpstr>Alexandria SemiBold</vt:lpstr>
      <vt:lpstr>Arial</vt:lpstr>
      <vt:lpstr>Calibri</vt:lpstr>
      <vt:lpstr>Calibri Light</vt:lpstr>
      <vt:lpstr>Courier New</vt:lpstr>
      <vt:lpstr>Times New Roman</vt:lpstr>
      <vt:lpstr>UTM Avo</vt:lpstr>
      <vt:lpstr>Office Theme</vt:lpstr>
      <vt:lpstr>    NĂNG LỰC THỬ NGHIỆM                CÁP ĐIỆN  </vt:lpstr>
      <vt:lpstr>GIỚI THIỆU CHUNG VỀ  PTN ĐIỆN</vt:lpstr>
      <vt:lpstr>CÁC SẢN PHẨM CÁP ĐIỆN CHÍNH</vt:lpstr>
      <vt:lpstr>NỘI DUNG TRÌNH BÀY:  Nhóm các phép thử</vt:lpstr>
      <vt:lpstr>1. Nhóm chỉ tiêu cho Conductor</vt:lpstr>
      <vt:lpstr>1. Nhóm chỉ tiêu cho Conductor</vt:lpstr>
      <vt:lpstr>1. Nhóm chỉ tiêu cho Conductor</vt:lpstr>
      <vt:lpstr>2. Các Chỉ Tiêu Điện</vt:lpstr>
      <vt:lpstr>2. Các Chỉ Tiêu Điện</vt:lpstr>
      <vt:lpstr>2. Các Chỉ Tiêu Điện</vt:lpstr>
      <vt:lpstr>2. Các Chỉ Tiêu Điện</vt:lpstr>
      <vt:lpstr>2. Các Chỉ Tiêu Điện</vt:lpstr>
      <vt:lpstr>3. Các nội dung thử cho liệu Cách điện và Vỏ bọc</vt:lpstr>
      <vt:lpstr>3. Các nội dung thử cho liệu Cách điện và Vỏ bọc</vt:lpstr>
      <vt:lpstr>Các nội dung thử cho liệu Cách điện và Vỏ bọc</vt:lpstr>
      <vt:lpstr>3. Các nội dung thử cho liệu Cách điện và Vỏ bọc</vt:lpstr>
      <vt:lpstr>3. Các nội dung thử cho liệu Cách điện và Vỏ bọc</vt:lpstr>
      <vt:lpstr>3. Các nội dung thử cho liệu Cách điện và Vỏ bọc</vt:lpstr>
      <vt:lpstr>3. Các nội dung thử cho liệu Cách điện và Vỏ bọc</vt:lpstr>
      <vt:lpstr>3. Các nội dung thử cho liệu Cách điện và Vỏ bọc</vt:lpstr>
      <vt:lpstr>3. Các nội dung thử cho liệu Cách điện và Vỏ bọc</vt:lpstr>
      <vt:lpstr>4. Cáp trong điều kiện cháy  &amp; An toàn môi trường</vt:lpstr>
      <vt:lpstr>4. Cáp trong điều kiện cháy  &amp; An toàn môi trường</vt:lpstr>
      <vt:lpstr>4. Cáp trong điều kiện cháy  &amp; An toàn môi trường</vt:lpstr>
      <vt:lpstr>Cáp trong điều kiện cháy  &amp; An toàn môi trường</vt:lpstr>
      <vt:lpstr>4. Cáp trong điều kiện cháy  &amp; An toàn môi trường</vt:lpstr>
      <vt:lpstr>4. Cáp trong điều kiện cháy  &amp; An toàn môi trường</vt:lpstr>
      <vt:lpstr>4. Cáp trong điều kiện cháy  &amp; An toàn môi trường</vt:lpstr>
      <vt:lpstr>XIN TRÂN TRỌNG CẢM ƠN!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Thong Do Van Nguyen</dc:creator>
  <cp:lastModifiedBy>Thông tin - Xúc tiến</cp:lastModifiedBy>
  <cp:revision>419</cp:revision>
  <dcterms:created xsi:type="dcterms:W3CDTF">2017-04-04T07:20:53Z</dcterms:created>
  <dcterms:modified xsi:type="dcterms:W3CDTF">2026-07-16T09:24:28Z</dcterms:modified>
</cp:coreProperties>
</file>