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444" r:id="rId3"/>
    <p:sldId id="359" r:id="rId4"/>
    <p:sldId id="375" r:id="rId5"/>
    <p:sldId id="445" r:id="rId6"/>
    <p:sldId id="386" r:id="rId7"/>
    <p:sldId id="390" r:id="rId8"/>
    <p:sldId id="446" r:id="rId9"/>
    <p:sldId id="425" r:id="rId10"/>
    <p:sldId id="427" r:id="rId11"/>
    <p:sldId id="447" r:id="rId12"/>
    <p:sldId id="448" r:id="rId13"/>
    <p:sldId id="433" r:id="rId14"/>
    <p:sldId id="435" r:id="rId15"/>
    <p:sldId id="437" r:id="rId16"/>
    <p:sldId id="439" r:id="rId17"/>
    <p:sldId id="512" r:id="rId18"/>
    <p:sldId id="510" r:id="rId19"/>
    <p:sldId id="423" r:id="rId20"/>
    <p:sldId id="44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872B9"/>
    <a:srgbClr val="396EAA"/>
    <a:srgbClr val="0072BC"/>
    <a:srgbClr val="F58620"/>
    <a:srgbClr val="A7DFF8"/>
    <a:srgbClr val="FFFFFF"/>
    <a:srgbClr val="FBB615"/>
    <a:srgbClr val="FDB714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4660"/>
  </p:normalViewPr>
  <p:slideViewPr>
    <p:cSldViewPr snapToGrid="0">
      <p:cViewPr varScale="1">
        <p:scale>
          <a:sx n="86" d="100"/>
          <a:sy n="86" d="100"/>
        </p:scale>
        <p:origin x="946" y="-2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0D3EC-CA48-DF48-9B02-9270A9738DDF}" type="datetimeFigureOut"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F5F96-EDFF-454D-8232-E092BE4E19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0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2642034"/>
            <a:ext cx="7906109" cy="628739"/>
          </a:xfrm>
        </p:spPr>
        <p:txBody>
          <a:bodyPr anchor="b">
            <a:noAutofit/>
          </a:bodyPr>
          <a:lstStyle>
            <a:lvl1pPr algn="l"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357623"/>
            <a:ext cx="6858000" cy="429373"/>
          </a:xfrm>
        </p:spPr>
        <p:txBody>
          <a:bodyPr>
            <a:normAutofit/>
          </a:bodyPr>
          <a:lstStyle>
            <a:lvl1pPr marL="0" indent="0" algn="l"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4" y="467218"/>
            <a:ext cx="1457746" cy="95475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207160" y="1118050"/>
            <a:ext cx="6573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TÂM KỸ THUẬT TIÊU CHUẨN ĐO L</a:t>
            </a:r>
            <a:r>
              <a:rPr lang="vi-VN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CHẤT L</a:t>
            </a:r>
            <a:r>
              <a:rPr lang="vi-VN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3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" y="2847427"/>
            <a:ext cx="615253" cy="71030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6595973" y="4857843"/>
            <a:ext cx="2155771" cy="646331"/>
            <a:chOff x="6457950" y="4504160"/>
            <a:chExt cx="2155771" cy="646331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950" y="4535115"/>
              <a:ext cx="506218" cy="58442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 userDrawn="1"/>
          </p:nvSpPr>
          <p:spPr>
            <a:xfrm>
              <a:off x="7007298" y="4535115"/>
              <a:ext cx="55579" cy="584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7035087" y="4504160"/>
              <a:ext cx="1578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i="1">
                  <a:solidFill>
                    <a:schemeClr val="bg1"/>
                  </a:solidFill>
                  <a:latin typeface="UTM Avo" panose="02040603050506020204" pitchFamily="18" charset="0"/>
                </a:rPr>
                <a:t>CHÍNH XÁC</a:t>
              </a:r>
            </a:p>
            <a:p>
              <a:r>
                <a:rPr lang="en-US" sz="900" b="0" i="1">
                  <a:solidFill>
                    <a:schemeClr val="bg1"/>
                  </a:solidFill>
                  <a:latin typeface="UTM Avo" panose="02040603050506020204" pitchFamily="18" charset="0"/>
                </a:rPr>
                <a:t>KHÁCH QUAN</a:t>
              </a:r>
            </a:p>
            <a:p>
              <a:r>
                <a:rPr lang="en-US" sz="900" b="0" i="1">
                  <a:solidFill>
                    <a:schemeClr val="bg1"/>
                  </a:solidFill>
                  <a:latin typeface="UTM Avo" panose="02040603050506020204" pitchFamily="18" charset="0"/>
                </a:rPr>
                <a:t>KỊP THỜI</a:t>
              </a:r>
            </a:p>
            <a:p>
              <a:r>
                <a:rPr lang="en-US" sz="900" b="0" i="1">
                  <a:solidFill>
                    <a:schemeClr val="bg1"/>
                  </a:solidFill>
                  <a:latin typeface="UTM Avo" panose="02040603050506020204" pitchFamily="18" charset="0"/>
                </a:rPr>
                <a:t>TIN CẬY</a:t>
              </a:r>
              <a:endParaRPr lang="en-US" sz="900" b="0" i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615253" y="6242422"/>
            <a:ext cx="1737360" cy="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25134" y="6249417"/>
            <a:ext cx="13324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UTM Avo" panose="02040603050506020204" pitchFamily="18" charset="0"/>
              </a:rPr>
              <a:t>©</a:t>
            </a:r>
            <a:r>
              <a:rPr lang="vi-VN" sz="1050" dirty="0">
                <a:solidFill>
                  <a:schemeClr val="bg1"/>
                </a:solidFill>
                <a:latin typeface="UTM Avo" panose="02040603050506020204" pitchFamily="18" charset="0"/>
              </a:rPr>
              <a:t> 2017</a:t>
            </a:r>
            <a:r>
              <a:rPr lang="en-US" sz="1050" dirty="0">
                <a:solidFill>
                  <a:schemeClr val="bg1"/>
                </a:solidFill>
                <a:latin typeface="UTM Avo" panose="02040603050506020204" pitchFamily="18" charset="0"/>
              </a:rPr>
              <a:t> QUATEST 3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525134" y="5999697"/>
            <a:ext cx="194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UTM Avo" panose="02040603050506020204" pitchFamily="18" charset="0"/>
              </a:rPr>
              <a:t>www.quatest3.com.vn</a:t>
            </a:r>
          </a:p>
        </p:txBody>
      </p:sp>
    </p:spTree>
    <p:extLst>
      <p:ext uri="{BB962C8B-B14F-4D97-AF65-F5344CB8AC3E}">
        <p14:creationId xmlns:p14="http://schemas.microsoft.com/office/powerpoint/2010/main" val="93840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Chapter Slide Dark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3828" y="2692077"/>
            <a:ext cx="6925345" cy="1431349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882" y="743764"/>
            <a:ext cx="1719238" cy="11260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1370073" y="5925633"/>
            <a:ext cx="678620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00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pter Slide Righ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2100" y="1383506"/>
            <a:ext cx="3467100" cy="1325563"/>
          </a:xfrm>
        </p:spPr>
        <p:txBody>
          <a:bodyPr>
            <a:noAutofit/>
          </a:bodyPr>
          <a:lstStyle>
            <a:lvl1pPr>
              <a:defRPr sz="3200" b="0" baseline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100" y="2940050"/>
            <a:ext cx="3467100" cy="3041650"/>
          </a:xfrm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spcAft>
                <a:spcPts val="600"/>
              </a:spcAft>
              <a:buSzPct val="100000"/>
              <a:buFontTx/>
              <a:buBlip>
                <a:blip r:embed="rId3"/>
              </a:buBlip>
              <a:defRPr sz="1600" b="1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50000"/>
              </a:lnSpc>
              <a:spcAft>
                <a:spcPts val="600"/>
              </a:spcAft>
              <a:buSzPct val="150000"/>
              <a:buFontTx/>
              <a:buBlip>
                <a:blip r:embed="rId4"/>
              </a:buBlip>
              <a:defRPr sz="1400" b="1">
                <a:solidFill>
                  <a:srgbClr val="0072BC"/>
                </a:solidFill>
                <a:latin typeface="UTM Avo" panose="02040603050506020204" pitchFamily="18" charset="0"/>
              </a:defRPr>
            </a:lvl2pPr>
            <a:lvl3pPr marL="1143000" indent="-228600">
              <a:lnSpc>
                <a:spcPct val="150000"/>
              </a:lnSpc>
              <a:spcAft>
                <a:spcPts val="600"/>
              </a:spcAft>
              <a:buSzPct val="150000"/>
              <a:buFontTx/>
              <a:buBlip>
                <a:blip r:embed="rId4"/>
              </a:buBlip>
              <a:defRPr sz="1200" b="1">
                <a:solidFill>
                  <a:srgbClr val="0072BC"/>
                </a:solidFill>
                <a:latin typeface="UTM Avo" panose="02040603050506020204" pitchFamily="18" charset="0"/>
              </a:defRPr>
            </a:lvl3pPr>
            <a:lvl4pPr marL="1600200" indent="-228600">
              <a:lnSpc>
                <a:spcPct val="150000"/>
              </a:lnSpc>
              <a:spcAft>
                <a:spcPts val="600"/>
              </a:spcAft>
              <a:buSzPct val="150000"/>
              <a:buFontTx/>
              <a:buBlip>
                <a:blip r:embed="rId4"/>
              </a:buBlip>
              <a:defRPr sz="1100" b="1">
                <a:solidFill>
                  <a:srgbClr val="0072BC"/>
                </a:solidFill>
                <a:latin typeface="UTM Avo" panose="02040603050506020204" pitchFamily="18" charset="0"/>
              </a:defRPr>
            </a:lvl4pPr>
            <a:lvl5pPr marL="2057400" indent="-228600">
              <a:lnSpc>
                <a:spcPct val="150000"/>
              </a:lnSpc>
              <a:spcAft>
                <a:spcPts val="600"/>
              </a:spcAft>
              <a:buSzPct val="150000"/>
              <a:buFontTx/>
              <a:buBlip>
                <a:blip r:embed="rId4"/>
              </a:buBlip>
              <a:defRPr sz="1100" b="1">
                <a:solidFill>
                  <a:srgbClr val="0072BC"/>
                </a:solidFill>
                <a:latin typeface="UTM Avo" panose="0204060305050602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13" y="236053"/>
            <a:ext cx="1449938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7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pter Slide Leaf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779" y="1383506"/>
            <a:ext cx="3467100" cy="1325563"/>
          </a:xfrm>
        </p:spPr>
        <p:txBody>
          <a:bodyPr>
            <a:noAutofit/>
          </a:bodyPr>
          <a:lstStyle>
            <a:lvl1pPr>
              <a:defRPr sz="3200" b="0" baseline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79" y="2940050"/>
            <a:ext cx="3467100" cy="3041650"/>
          </a:xfrm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spcAft>
                <a:spcPts val="600"/>
              </a:spcAft>
              <a:buSzPct val="150000"/>
              <a:buFontTx/>
              <a:buBlip>
                <a:blip r:embed="rId3"/>
              </a:buBlip>
              <a:defRPr sz="1600" b="1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50000"/>
              </a:lnSpc>
              <a:spcAft>
                <a:spcPts val="600"/>
              </a:spcAft>
              <a:buSzPct val="150000"/>
              <a:buFontTx/>
              <a:buBlip>
                <a:blip r:embed="rId4"/>
              </a:buBlip>
              <a:defRPr sz="1400" b="1">
                <a:solidFill>
                  <a:srgbClr val="0072BC"/>
                </a:solidFill>
                <a:latin typeface="UTM Avo" panose="02040603050506020204" pitchFamily="18" charset="0"/>
              </a:defRPr>
            </a:lvl2pPr>
            <a:lvl3pPr marL="1143000" indent="-228600">
              <a:lnSpc>
                <a:spcPct val="150000"/>
              </a:lnSpc>
              <a:spcAft>
                <a:spcPts val="600"/>
              </a:spcAft>
              <a:buSzPct val="150000"/>
              <a:buFontTx/>
              <a:buBlip>
                <a:blip r:embed="rId4"/>
              </a:buBlip>
              <a:defRPr sz="1200" b="1">
                <a:solidFill>
                  <a:srgbClr val="0072BC"/>
                </a:solidFill>
                <a:latin typeface="UTM Avo" panose="02040603050506020204" pitchFamily="18" charset="0"/>
              </a:defRPr>
            </a:lvl3pPr>
            <a:lvl4pPr marL="1600200" indent="-228600">
              <a:lnSpc>
                <a:spcPct val="150000"/>
              </a:lnSpc>
              <a:spcAft>
                <a:spcPts val="600"/>
              </a:spcAft>
              <a:buSzPct val="150000"/>
              <a:buFontTx/>
              <a:buBlip>
                <a:blip r:embed="rId4"/>
              </a:buBlip>
              <a:defRPr sz="1100" b="1">
                <a:solidFill>
                  <a:srgbClr val="0072BC"/>
                </a:solidFill>
                <a:latin typeface="UTM Avo" panose="02040603050506020204" pitchFamily="18" charset="0"/>
              </a:defRPr>
            </a:lvl4pPr>
            <a:lvl5pPr marL="2057400" indent="-228600">
              <a:lnSpc>
                <a:spcPct val="150000"/>
              </a:lnSpc>
              <a:spcAft>
                <a:spcPts val="600"/>
              </a:spcAft>
              <a:buSzPct val="150000"/>
              <a:buFontTx/>
              <a:buBlip>
                <a:blip r:embed="rId4"/>
              </a:buBlip>
              <a:defRPr sz="1100" b="1">
                <a:solidFill>
                  <a:srgbClr val="0072BC"/>
                </a:solidFill>
                <a:latin typeface="UTM Avo" panose="0204060305050602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1" y="317040"/>
            <a:ext cx="1449938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6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 Slide Single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439848"/>
            <a:ext cx="6630927" cy="619125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29" y="1518445"/>
            <a:ext cx="7886700" cy="1500187"/>
          </a:xfrm>
        </p:spPr>
        <p:txBody>
          <a:bodyPr>
            <a:normAutofit/>
          </a:bodyPr>
          <a:lstStyle>
            <a:lvl1pPr marL="91440" indent="-285750" algn="just">
              <a:lnSpc>
                <a:spcPct val="1000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623888" y="1077588"/>
            <a:ext cx="678620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38" y="189512"/>
            <a:ext cx="1449938" cy="950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0" y="164989"/>
            <a:ext cx="506218" cy="5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3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 Slide Double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439848"/>
            <a:ext cx="6760323" cy="93966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29" y="1767737"/>
            <a:ext cx="7886700" cy="1500187"/>
          </a:xfrm>
        </p:spPr>
        <p:txBody>
          <a:bodyPr>
            <a:normAutofit/>
          </a:bodyPr>
          <a:lstStyle>
            <a:lvl1pPr marL="91440" indent="-285750" algn="just">
              <a:lnSpc>
                <a:spcPct val="1000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623888" y="1379508"/>
            <a:ext cx="6738241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38" y="189512"/>
            <a:ext cx="1449938" cy="9509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0" y="164989"/>
            <a:ext cx="506218" cy="5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439848"/>
            <a:ext cx="6738241" cy="619125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29" y="1518445"/>
            <a:ext cx="7886700" cy="1500187"/>
          </a:xfrm>
        </p:spPr>
        <p:txBody>
          <a:bodyPr>
            <a:normAutofit/>
          </a:bodyPr>
          <a:lstStyle>
            <a:lvl1pPr marL="91440" indent="-285750" algn="just">
              <a:lnSpc>
                <a:spcPct val="1000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623887" y="1110519"/>
            <a:ext cx="6738241" cy="429373"/>
          </a:xfrm>
        </p:spPr>
        <p:txBody>
          <a:bodyPr>
            <a:normAutofit/>
          </a:bodyPr>
          <a:lstStyle>
            <a:lvl1pPr marL="0" indent="0" algn="l">
              <a:buNone/>
              <a:defRPr sz="2000" b="1" i="1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38" y="189512"/>
            <a:ext cx="1449938" cy="950976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623888" y="1077588"/>
            <a:ext cx="678620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0" y="164989"/>
            <a:ext cx="506218" cy="5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7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 Slide Single-line Header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439848"/>
            <a:ext cx="6786203" cy="619125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29" y="1518445"/>
            <a:ext cx="7886700" cy="1500187"/>
          </a:xfrm>
        </p:spPr>
        <p:txBody>
          <a:bodyPr>
            <a:normAutofit/>
          </a:bodyPr>
          <a:lstStyle>
            <a:lvl1pPr marL="173038" indent="-173038" algn="just">
              <a:lnSpc>
                <a:spcPct val="100000"/>
              </a:lnSpc>
              <a:spcBef>
                <a:spcPts val="0"/>
              </a:spcBef>
              <a:buSzPct val="150000"/>
              <a:buFontTx/>
              <a:buBlip>
                <a:blip r:embed="rId3"/>
              </a:buBlip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38" y="189512"/>
            <a:ext cx="1449938" cy="950976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623888" y="1077588"/>
            <a:ext cx="678620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0" y="164989"/>
            <a:ext cx="506218" cy="5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9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tile &amp;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439848"/>
            <a:ext cx="6738241" cy="619125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29" y="1518445"/>
            <a:ext cx="7886700" cy="1500187"/>
          </a:xfrm>
        </p:spPr>
        <p:txBody>
          <a:bodyPr>
            <a:normAutofit/>
          </a:bodyPr>
          <a:lstStyle>
            <a:lvl1pPr marL="173038" indent="-173038" algn="just">
              <a:lnSpc>
                <a:spcPct val="100000"/>
              </a:lnSpc>
              <a:spcBef>
                <a:spcPts val="0"/>
              </a:spcBef>
              <a:buSzPct val="150000"/>
              <a:buFontTx/>
              <a:buBlip>
                <a:blip r:embed="rId3"/>
              </a:buBlip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0" y="164989"/>
            <a:ext cx="506218" cy="584422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623887" y="1110519"/>
            <a:ext cx="6738241" cy="429373"/>
          </a:xfrm>
        </p:spPr>
        <p:txBody>
          <a:bodyPr>
            <a:normAutofit/>
          </a:bodyPr>
          <a:lstStyle>
            <a:lvl1pPr marL="0" indent="0" algn="l">
              <a:buNone/>
              <a:defRPr sz="2000" b="1" i="1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623888" y="1077588"/>
            <a:ext cx="678620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38" y="189512"/>
            <a:ext cx="1449938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5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ark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491799"/>
            <a:ext cx="6786203" cy="585789"/>
          </a:xfrm>
        </p:spPr>
        <p:txBody>
          <a:bodyPr>
            <a:no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34" y="185738"/>
            <a:ext cx="1457746" cy="95475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23875" y="1270795"/>
            <a:ext cx="7886700" cy="1500187"/>
          </a:xfrm>
        </p:spPr>
        <p:txBody>
          <a:bodyPr tIns="91440">
            <a:normAutofit/>
          </a:bodyPr>
          <a:lstStyle>
            <a:lvl1pPr marL="91440" indent="-28575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Tx/>
              <a:buBlip>
                <a:blip r:embed="rId4"/>
              </a:buBlip>
              <a:defRPr sz="1100" strike="noStrik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623888" y="1077588"/>
            <a:ext cx="678620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0" y="164989"/>
            <a:ext cx="506218" cy="5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2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61A54-D504-45DA-AA5B-6FA9237090B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25FD6-A53C-4621-B935-1D488A632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7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63" r:id="rId4"/>
    <p:sldLayoutId id="2147483676" r:id="rId5"/>
    <p:sldLayoutId id="2147483672" r:id="rId6"/>
    <p:sldLayoutId id="2147483674" r:id="rId7"/>
    <p:sldLayoutId id="2147483673" r:id="rId8"/>
    <p:sldLayoutId id="2147483664" r:id="rId9"/>
    <p:sldLayoutId id="214748367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hyperlink" Target="https://quatest3.com.vn/cac-dia-diem-giao-dic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805" y="3713672"/>
            <a:ext cx="7906109" cy="628739"/>
          </a:xfrm>
        </p:spPr>
        <p:txBody>
          <a:bodyPr/>
          <a:lstStyle/>
          <a:p>
            <a:pPr algn="ctr"/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QUY TRÌNH, CÁC NỘI DUNG THỰC HIỆN VỀ KIỂM TRA, GIÁM ĐỊNH, CHỨNG NHẬN ĐỐI VỚI THỰC PHẨM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8904" y="5270751"/>
            <a:ext cx="4539096" cy="52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b="1" dirty="0" err="1"/>
              <a:t>Trình</a:t>
            </a:r>
            <a:r>
              <a:rPr lang="en-US" sz="1600" b="1" dirty="0"/>
              <a:t> </a:t>
            </a:r>
            <a:r>
              <a:rPr lang="en-US" sz="1600" b="1" dirty="0" err="1"/>
              <a:t>bày</a:t>
            </a:r>
            <a:r>
              <a:rPr lang="en-US" sz="1600" b="1" dirty="0"/>
              <a:t> : </a:t>
            </a:r>
            <a:r>
              <a:rPr lang="vi-VN" sz="1600" b="1" dirty="0"/>
              <a:t>ĐẶNG THỊ BÙI OANH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2080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A20F1-8751-4AA1-A765-B0D70354C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756" y="1158196"/>
            <a:ext cx="8441463" cy="501431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1600" b="1" dirty="0">
                <a:latin typeface="+mn-lt"/>
              </a:rPr>
              <a:t>Kiểm tra nhà nước thực phẩm nhập khẩu (KTNN)</a:t>
            </a:r>
            <a:endParaRPr lang="en-US" sz="1600" b="1" dirty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latin typeface="+mn-lt"/>
              </a:rPr>
              <a:t> </a:t>
            </a:r>
            <a:r>
              <a:rPr lang="vi-VN" sz="1600" dirty="0">
                <a:latin typeface="+mn-lt"/>
              </a:rPr>
              <a:t>Quatest 3 được chỉ định thực hiện KTNN từ các Bộ quản lý chuyên ngành: </a:t>
            </a:r>
            <a:endParaRPr lang="en-US" sz="1600" dirty="0">
              <a:latin typeface="+mn-lt"/>
            </a:endParaRPr>
          </a:p>
          <a:p>
            <a:pPr marL="6858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600" dirty="0">
                <a:solidFill>
                  <a:schemeClr val="tx1"/>
                </a:solidFill>
              </a:rPr>
              <a:t>Bộ Y tế - Quyết định số 1060/QĐ-BYT ngày 02/05/2022 </a:t>
            </a:r>
            <a:endParaRPr lang="en-US" sz="1600" dirty="0">
              <a:solidFill>
                <a:schemeClr val="tx1"/>
              </a:solidFill>
            </a:endParaRPr>
          </a:p>
          <a:p>
            <a:pPr marL="6858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600" dirty="0">
                <a:solidFill>
                  <a:schemeClr val="tx1"/>
                </a:solidFill>
              </a:rPr>
              <a:t>Bộ Công thương - Quyết định số 514/QĐ-BCT ngày 28/02/2025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 err="1"/>
              <a:t>Chứng</a:t>
            </a:r>
            <a:r>
              <a:rPr lang="en-US" sz="1600" b="1" dirty="0"/>
              <a:t> </a:t>
            </a:r>
            <a:r>
              <a:rPr lang="en-US" sz="1600" b="1" dirty="0" err="1"/>
              <a:t>nhận</a:t>
            </a:r>
            <a:r>
              <a:rPr lang="en-US" sz="1600" b="1" dirty="0"/>
              <a:t> </a:t>
            </a:r>
            <a:r>
              <a:rPr lang="en-US" sz="1600" b="1" dirty="0" err="1"/>
              <a:t>hợp</a:t>
            </a:r>
            <a:r>
              <a:rPr lang="en-US" sz="1600" b="1" dirty="0"/>
              <a:t> </a:t>
            </a:r>
            <a:r>
              <a:rPr lang="en-US" sz="1600" b="1" dirty="0" err="1"/>
              <a:t>quy</a:t>
            </a:r>
            <a:r>
              <a:rPr lang="en-US" sz="1600" b="1" dirty="0"/>
              <a:t> </a:t>
            </a:r>
          </a:p>
          <a:p>
            <a:pPr lvl="0">
              <a:lnSpc>
                <a:spcPct val="150000"/>
              </a:lnSpc>
            </a:pPr>
            <a:r>
              <a:rPr lang="en-US" sz="1600" dirty="0">
                <a:latin typeface="+mn-lt"/>
              </a:rPr>
              <a:t> </a:t>
            </a:r>
            <a:r>
              <a:rPr lang="vi-VN" sz="1600" dirty="0">
                <a:latin typeface="+mn-lt"/>
              </a:rPr>
              <a:t>Quatest 3 được công nhận bởi Văn phòng công nhận chất lượng Quốc gia (BOA) đối với tổ  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vi-VN" sz="1600" dirty="0">
                <a:latin typeface="+mn-lt"/>
              </a:rPr>
              <a:t>       chức chứng nhận sản phẩm với mã số VICAS 004 - PRO</a:t>
            </a:r>
            <a:endParaRPr lang="en-US" sz="1600" dirty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latin typeface="+mn-lt"/>
              </a:rPr>
              <a:t> </a:t>
            </a:r>
            <a:r>
              <a:rPr lang="vi-VN" sz="1600" dirty="0">
                <a:latin typeface="+mn-lt"/>
              </a:rPr>
              <a:t>Áp dụng cho các nhóm sản phẩm thuộc 53</a:t>
            </a:r>
            <a:r>
              <a:rPr lang="vi-VN" sz="1600" b="1" dirty="0">
                <a:latin typeface="+mn-lt"/>
              </a:rPr>
              <a:t> </a:t>
            </a:r>
            <a:r>
              <a:rPr lang="vi-VN" sz="1600" dirty="0">
                <a:latin typeface="+mn-lt"/>
              </a:rPr>
              <a:t>Quy chuẩn kỹ thuật quốc gia</a:t>
            </a:r>
            <a:endParaRPr lang="en-US" sz="1600" dirty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latin typeface="+mn-lt"/>
              </a:rPr>
              <a:t> </a:t>
            </a:r>
            <a:r>
              <a:rPr lang="vi-VN" sz="1600" b="1" dirty="0">
                <a:latin typeface="+mn-lt"/>
              </a:rPr>
              <a:t>Chi phí thực hiện </a:t>
            </a:r>
            <a:r>
              <a:rPr lang="vi-VN" sz="1600" dirty="0">
                <a:latin typeface="+mn-lt"/>
              </a:rPr>
              <a:t>áp dụng đối với từng sản phẩm cụ thể, được báo giá rõ ràng </a:t>
            </a:r>
            <a:endParaRPr lang="en-US" sz="1600" dirty="0">
              <a:latin typeface="+mn-lt"/>
            </a:endParaRPr>
          </a:p>
          <a:p>
            <a:pPr lvl="0">
              <a:lnSpc>
                <a:spcPct val="150000"/>
              </a:lnSpc>
              <a:buNone/>
            </a:pPr>
            <a:r>
              <a:rPr lang="en-US" sz="1600" dirty="0">
                <a:latin typeface="+mn-lt"/>
              </a:rPr>
              <a:t>     </a:t>
            </a:r>
            <a:r>
              <a:rPr lang="vi-VN" sz="1600" dirty="0">
                <a:latin typeface="+mn-lt"/>
              </a:rPr>
              <a:t>  đến Doanh nghiệp trước khi thực hiện</a:t>
            </a:r>
            <a:endParaRPr lang="en-US" sz="1600" dirty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latin typeface="+mn-lt"/>
              </a:rPr>
              <a:t> </a:t>
            </a:r>
            <a:r>
              <a:rPr lang="vi-VN" sz="1600" b="1" dirty="0">
                <a:latin typeface="+mn-lt"/>
              </a:rPr>
              <a:t>Thời gian phát hành </a:t>
            </a:r>
            <a:r>
              <a:rPr lang="vi-VN" sz="1600" dirty="0">
                <a:latin typeface="+mn-lt"/>
              </a:rPr>
              <a:t>Chứng nhận hợp quy: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vi-VN" sz="1600" dirty="0">
                <a:latin typeface="+mn-lt"/>
              </a:rPr>
              <a:t>      Đối với Phương thức 1 và Phương thức 7: 10-15 ngày làm việc kể từ ngày lấy/ nhận mẫu.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vi-VN" sz="1600" dirty="0">
                <a:latin typeface="+mn-lt"/>
              </a:rPr>
              <a:t>      Đối với phương thức 5: Tùy theo sản phẩm, quy trình hồ sơ doanh nghiệp đang có Quatest 3  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vi-VN" sz="1600" dirty="0">
                <a:latin typeface="+mn-lt"/>
              </a:rPr>
              <a:t>      sẽ thông báo lộ trình thời gian cụ thể đến khách hàng.</a:t>
            </a:r>
            <a:endParaRPr lang="en-US" sz="1800" dirty="0">
              <a:latin typeface="+mn-lt"/>
            </a:endParaRPr>
          </a:p>
          <a:p>
            <a:pPr marL="342900" lvl="1">
              <a:lnSpc>
                <a:spcPct val="150000"/>
              </a:lnSpc>
            </a:pPr>
            <a:endParaRPr lang="vi-VN" sz="1575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21617B-A621-954D-D1FC-E7B34AF7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27" y="305940"/>
            <a:ext cx="6000751" cy="629924"/>
          </a:xfrm>
        </p:spPr>
        <p:txBody>
          <a:bodyPr/>
          <a:lstStyle/>
          <a:p>
            <a:pPr algn="ctr"/>
            <a:r>
              <a:rPr lang="vi-VN" sz="2100" dirty="0"/>
              <a:t>Các dịch vụ của QUATEST 3 liên quan đến nhóm sản phẩm Thực phẩm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98750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DD3A68-836F-34FD-C591-4D837EAA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27" y="305940"/>
            <a:ext cx="6000751" cy="629924"/>
          </a:xfrm>
        </p:spPr>
        <p:txBody>
          <a:bodyPr/>
          <a:lstStyle/>
          <a:p>
            <a:pPr algn="ctr"/>
            <a:r>
              <a:rPr lang="vi-VN" sz="2100" dirty="0"/>
              <a:t>Các dịch vụ của QUATEST 3 liên quan đến nhóm sản phẩm Thực phẩm</a:t>
            </a:r>
            <a:endParaRPr lang="en-US" sz="2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93AF6-21E6-0385-67DB-7AEBB817AFB7}"/>
              </a:ext>
            </a:extLst>
          </p:cNvPr>
          <p:cNvSpPr txBox="1"/>
          <p:nvPr/>
        </p:nvSpPr>
        <p:spPr>
          <a:xfrm>
            <a:off x="517583" y="1195237"/>
            <a:ext cx="8358997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endParaRPr lang="vi-V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Các phương thức chứng nhận hợp quy</a:t>
            </a:r>
          </a:p>
          <a:p>
            <a:pPr marL="0" indent="0">
              <a:lnSpc>
                <a:spcPct val="150000"/>
              </a:lnSpc>
              <a:buNone/>
            </a:pPr>
            <a:endParaRPr lang="vi-VN" b="1" dirty="0"/>
          </a:p>
          <a:p>
            <a:pPr marL="0" indent="0">
              <a:lnSpc>
                <a:spcPct val="150000"/>
              </a:lnSpc>
              <a:buNone/>
            </a:pPr>
            <a:endParaRPr lang="en-US" sz="18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81286E-7F8F-A4AC-6135-300457DDD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7040"/>
              </p:ext>
            </p:extLst>
          </p:nvPr>
        </p:nvGraphicFramePr>
        <p:xfrm>
          <a:off x="802257" y="2096218"/>
          <a:ext cx="7427345" cy="4097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1267">
                  <a:extLst>
                    <a:ext uri="{9D8B030D-6E8A-4147-A177-3AD203B41FA5}">
                      <a16:colId xmlns:a16="http://schemas.microsoft.com/office/drawing/2014/main" val="3077003014"/>
                    </a:ext>
                  </a:extLst>
                </a:gridCol>
                <a:gridCol w="1659962">
                  <a:extLst>
                    <a:ext uri="{9D8B030D-6E8A-4147-A177-3AD203B41FA5}">
                      <a16:colId xmlns:a16="http://schemas.microsoft.com/office/drawing/2014/main" val="2709676417"/>
                    </a:ext>
                  </a:extLst>
                </a:gridCol>
                <a:gridCol w="1211529">
                  <a:extLst>
                    <a:ext uri="{9D8B030D-6E8A-4147-A177-3AD203B41FA5}">
                      <a16:colId xmlns:a16="http://schemas.microsoft.com/office/drawing/2014/main" val="1985989744"/>
                    </a:ext>
                  </a:extLst>
                </a:gridCol>
                <a:gridCol w="1211529">
                  <a:extLst>
                    <a:ext uri="{9D8B030D-6E8A-4147-A177-3AD203B41FA5}">
                      <a16:colId xmlns:a16="http://schemas.microsoft.com/office/drawing/2014/main" val="1384257467"/>
                    </a:ext>
                  </a:extLst>
                </a:gridCol>
                <a:gridCol w="1211529">
                  <a:extLst>
                    <a:ext uri="{9D8B030D-6E8A-4147-A177-3AD203B41FA5}">
                      <a16:colId xmlns:a16="http://schemas.microsoft.com/office/drawing/2014/main" val="3558776060"/>
                    </a:ext>
                  </a:extLst>
                </a:gridCol>
                <a:gridCol w="1211529">
                  <a:extLst>
                    <a:ext uri="{9D8B030D-6E8A-4147-A177-3AD203B41FA5}">
                      <a16:colId xmlns:a16="http://schemas.microsoft.com/office/drawing/2014/main" val="2024651159"/>
                    </a:ext>
                  </a:extLst>
                </a:gridCol>
              </a:tblGrid>
              <a:tr h="938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Phương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vi-VN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(PT)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Phạm vi đánh giá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Giám sát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Mức độ tin cậy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 dụng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9676133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PT1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Thử nghiệm mẫu điển hình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Mẫu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phẩm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Thấp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 phẩm đơn giản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143868"/>
                  </a:ext>
                </a:extLst>
              </a:tr>
              <a:tr h="1267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PT2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Thử nghiệm mẫu + đánh giá SX + lấy mẫu thị trường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Mẫu + SX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Rủi ro thấp–trung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4408331"/>
                  </a:ext>
                </a:extLst>
              </a:tr>
              <a:tr h="1267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PT3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Thử nghiệm mẫu + đánh giá SX + lấy mẫu tại nơi SX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Mẫu + SX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soát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1759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20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F62F9C-4117-A049-915C-2DED0272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27" y="305940"/>
            <a:ext cx="6000751" cy="629924"/>
          </a:xfrm>
        </p:spPr>
        <p:txBody>
          <a:bodyPr/>
          <a:lstStyle/>
          <a:p>
            <a:pPr algn="ctr"/>
            <a:r>
              <a:rPr lang="vi-VN" sz="2100" dirty="0"/>
              <a:t>Các dịch vụ của QUATEST 3 liên quan đến nhóm sản phẩm Thực phẩm</a:t>
            </a:r>
            <a:endParaRPr lang="en-US" sz="2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C2565-4FE5-BD31-107C-70A48FB2063F}"/>
              </a:ext>
            </a:extLst>
          </p:cNvPr>
          <p:cNvSpPr txBox="1"/>
          <p:nvPr/>
        </p:nvSpPr>
        <p:spPr>
          <a:xfrm>
            <a:off x="517583" y="1195237"/>
            <a:ext cx="8358997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endParaRPr lang="vi-V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Các phương thức chứng nhận hợp quy</a:t>
            </a:r>
          </a:p>
          <a:p>
            <a:pPr marL="0" indent="0">
              <a:lnSpc>
                <a:spcPct val="150000"/>
              </a:lnSpc>
              <a:buNone/>
            </a:pPr>
            <a:endParaRPr lang="vi-VN" b="1" dirty="0"/>
          </a:p>
          <a:p>
            <a:pPr marL="0" indent="0">
              <a:lnSpc>
                <a:spcPct val="150000"/>
              </a:lnSpc>
              <a:buNone/>
            </a:pPr>
            <a:endParaRPr lang="en-US" sz="18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64A7585-7260-F615-D9BA-63C8EA60C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49134"/>
              </p:ext>
            </p:extLst>
          </p:nvPr>
        </p:nvGraphicFramePr>
        <p:xfrm>
          <a:off x="655608" y="2104845"/>
          <a:ext cx="7729266" cy="4229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8211">
                  <a:extLst>
                    <a:ext uri="{9D8B030D-6E8A-4147-A177-3AD203B41FA5}">
                      <a16:colId xmlns:a16="http://schemas.microsoft.com/office/drawing/2014/main" val="3274880411"/>
                    </a:ext>
                  </a:extLst>
                </a:gridCol>
                <a:gridCol w="1288211">
                  <a:extLst>
                    <a:ext uri="{9D8B030D-6E8A-4147-A177-3AD203B41FA5}">
                      <a16:colId xmlns:a16="http://schemas.microsoft.com/office/drawing/2014/main" val="323973985"/>
                    </a:ext>
                  </a:extLst>
                </a:gridCol>
                <a:gridCol w="1288211">
                  <a:extLst>
                    <a:ext uri="{9D8B030D-6E8A-4147-A177-3AD203B41FA5}">
                      <a16:colId xmlns:a16="http://schemas.microsoft.com/office/drawing/2014/main" val="3637700271"/>
                    </a:ext>
                  </a:extLst>
                </a:gridCol>
                <a:gridCol w="1288211">
                  <a:extLst>
                    <a:ext uri="{9D8B030D-6E8A-4147-A177-3AD203B41FA5}">
                      <a16:colId xmlns:a16="http://schemas.microsoft.com/office/drawing/2014/main" val="3366340445"/>
                    </a:ext>
                  </a:extLst>
                </a:gridCol>
                <a:gridCol w="1288211">
                  <a:extLst>
                    <a:ext uri="{9D8B030D-6E8A-4147-A177-3AD203B41FA5}">
                      <a16:colId xmlns:a16="http://schemas.microsoft.com/office/drawing/2014/main" val="431926734"/>
                    </a:ext>
                  </a:extLst>
                </a:gridCol>
                <a:gridCol w="1288211">
                  <a:extLst>
                    <a:ext uri="{9D8B030D-6E8A-4147-A177-3AD203B41FA5}">
                      <a16:colId xmlns:a16="http://schemas.microsoft.com/office/drawing/2014/main" val="2994574092"/>
                    </a:ext>
                  </a:extLst>
                </a:gridCol>
              </a:tblGrid>
              <a:tr h="690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Phương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vi-VN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(PT)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 chính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Phạm vi đánh giá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Giám sát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Mức độ tin cậy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 dụng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6071611"/>
                  </a:ext>
                </a:extLst>
              </a:tr>
              <a:tr h="690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PT4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 PT3 +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thị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Mẫu + SX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 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Rủi ro cao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6415326"/>
                  </a:ext>
                </a:extLst>
              </a:tr>
              <a:tr h="111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PT5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Linh hoạt nơi SX hoặc thị trường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Mẫu + SX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Tối ưu chi phí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1978611"/>
                  </a:ext>
                </a:extLst>
              </a:tr>
              <a:tr h="10466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PT6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 giá hệ thống quản lý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Hệ thống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Rất cao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hệ thống quản lý chất lượng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0394915"/>
                  </a:ext>
                </a:extLst>
              </a:tr>
              <a:tr h="690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PT7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 giá theo lô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Lô hàng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 bình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nhập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khẩu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827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57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AF033-D332-49D9-A5FA-084A93765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815" y="1421790"/>
            <a:ext cx="7886700" cy="777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50" b="1" dirty="0" err="1"/>
              <a:t>Giám</a:t>
            </a:r>
            <a:r>
              <a:rPr lang="en-US" sz="1950" b="1" dirty="0"/>
              <a:t> </a:t>
            </a:r>
            <a:r>
              <a:rPr lang="en-US" sz="1950" b="1" dirty="0" err="1"/>
              <a:t>định</a:t>
            </a:r>
            <a:endParaRPr lang="en-US" sz="1950" b="1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r>
              <a:rPr lang="en-US" sz="1800" dirty="0"/>
              <a:t>Lô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b="1" dirty="0"/>
              <a:t>NHẬP KHẨU</a:t>
            </a:r>
            <a:r>
              <a:rPr lang="en-US" sz="1800" dirty="0"/>
              <a:t>, </a:t>
            </a:r>
            <a:r>
              <a:rPr lang="en-US" sz="1800" dirty="0" err="1"/>
              <a:t>lô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b="1" dirty="0"/>
              <a:t>SẢN XUẤT TRONG NƯỚC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3BFBC8-8F51-4DAC-BF68-49C19E4B0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3843"/>
              </p:ext>
            </p:extLst>
          </p:nvPr>
        </p:nvGraphicFramePr>
        <p:xfrm>
          <a:off x="419968" y="2244696"/>
          <a:ext cx="8304063" cy="319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345">
                  <a:extLst>
                    <a:ext uri="{9D8B030D-6E8A-4147-A177-3AD203B41FA5}">
                      <a16:colId xmlns:a16="http://schemas.microsoft.com/office/drawing/2014/main" val="1708095472"/>
                    </a:ext>
                  </a:extLst>
                </a:gridCol>
                <a:gridCol w="3623892">
                  <a:extLst>
                    <a:ext uri="{9D8B030D-6E8A-4147-A177-3AD203B41FA5}">
                      <a16:colId xmlns:a16="http://schemas.microsoft.com/office/drawing/2014/main" val="2615353783"/>
                    </a:ext>
                  </a:extLst>
                </a:gridCol>
                <a:gridCol w="2234826">
                  <a:extLst>
                    <a:ext uri="{9D8B030D-6E8A-4147-A177-3AD203B41FA5}">
                      <a16:colId xmlns:a16="http://schemas.microsoft.com/office/drawing/2014/main" val="1811462536"/>
                    </a:ext>
                  </a:extLst>
                </a:gridCol>
              </a:tblGrid>
              <a:tr h="613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sở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giấy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cấp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841781126"/>
                  </a:ext>
                </a:extLst>
              </a:tr>
              <a:tr h="2577554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Giám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toàn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lô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quản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lý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Doanh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nghiệp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sơ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phẩm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chuẩn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kỹ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thuật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Việt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phẩm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chuẩn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ghi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nhãn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hoá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giám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6628786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DAB8ADD-F88E-5B23-BD28-81568928F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27" y="305940"/>
            <a:ext cx="6000751" cy="629924"/>
          </a:xfrm>
        </p:spPr>
        <p:txBody>
          <a:bodyPr/>
          <a:lstStyle/>
          <a:p>
            <a:pPr algn="ctr"/>
            <a:r>
              <a:rPr lang="vi-VN" sz="2100" dirty="0"/>
              <a:t>Các dịch vụ của QUATEST 3 liên quan đến nhóm sản phẩm Thực phẩm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350479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3BDBB1-8562-4C0B-81EC-22F99CDC1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404742"/>
              </p:ext>
            </p:extLst>
          </p:nvPr>
        </p:nvGraphicFramePr>
        <p:xfrm>
          <a:off x="357115" y="2089180"/>
          <a:ext cx="8429770" cy="4009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711">
                  <a:extLst>
                    <a:ext uri="{9D8B030D-6E8A-4147-A177-3AD203B41FA5}">
                      <a16:colId xmlns:a16="http://schemas.microsoft.com/office/drawing/2014/main" val="1384912329"/>
                    </a:ext>
                  </a:extLst>
                </a:gridCol>
                <a:gridCol w="3209596">
                  <a:extLst>
                    <a:ext uri="{9D8B030D-6E8A-4147-A177-3AD203B41FA5}">
                      <a16:colId xmlns:a16="http://schemas.microsoft.com/office/drawing/2014/main" val="3284368251"/>
                    </a:ext>
                  </a:extLst>
                </a:gridCol>
                <a:gridCol w="2733463">
                  <a:extLst>
                    <a:ext uri="{9D8B030D-6E8A-4147-A177-3AD203B41FA5}">
                      <a16:colId xmlns:a16="http://schemas.microsoft.com/office/drawing/2014/main" val="1126949868"/>
                    </a:ext>
                  </a:extLst>
                </a:gridCol>
              </a:tblGrid>
              <a:tr h="556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giám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sở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15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giấy</a:t>
                      </a:r>
                      <a:r>
                        <a:rPr lang="en-US" sz="15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cấp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161771316"/>
                  </a:ext>
                </a:extLst>
              </a:tr>
              <a:tr h="34532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toàn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lô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Doanh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nghiệp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khẩu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chuẩn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kỹ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nhập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khẩu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(Codex, FDA, …)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marR="0" lvl="0" indent="-342900"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chuẩn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</a:t>
                      </a: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imes New Roman" panose="02020603050405020304" pitchFamily="18" charset="0"/>
                        <a:buChar char="-"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 of </a:t>
                      </a: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nalysis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 of </a:t>
                      </a: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uality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 of inspection</a:t>
                      </a:r>
                    </a:p>
                    <a:p>
                      <a:pPr marL="342900" marR="0" lvl="0" indent="-342900"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Certificate of radioactivity</a:t>
                      </a:r>
                    </a:p>
                    <a:p>
                      <a:pPr marL="342900" marR="0" lvl="0" indent="-342900"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....................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33888028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924D9-865D-46EF-A472-94AA1A72E08A}"/>
              </a:ext>
            </a:extLst>
          </p:cNvPr>
          <p:cNvSpPr txBox="1">
            <a:spLocks/>
          </p:cNvSpPr>
          <p:nvPr/>
        </p:nvSpPr>
        <p:spPr>
          <a:xfrm>
            <a:off x="509521" y="1207967"/>
            <a:ext cx="7886700" cy="777696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91440" indent="-28575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50" b="1" dirty="0" err="1"/>
              <a:t>Giám</a:t>
            </a:r>
            <a:r>
              <a:rPr lang="en-US" sz="1950" b="1" dirty="0"/>
              <a:t> </a:t>
            </a:r>
            <a:r>
              <a:rPr lang="en-US" sz="1950" b="1" dirty="0" err="1"/>
              <a:t>định</a:t>
            </a:r>
            <a:endParaRPr lang="en-US" sz="1950" b="1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r>
              <a:rPr lang="en-US" sz="1800" dirty="0"/>
              <a:t>Lô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b="1" dirty="0"/>
              <a:t>XUẤT KHẨU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0A6742-01D7-0470-C89D-0AB5C0E4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27" y="305940"/>
            <a:ext cx="6000751" cy="629924"/>
          </a:xfrm>
        </p:spPr>
        <p:txBody>
          <a:bodyPr/>
          <a:lstStyle/>
          <a:p>
            <a:pPr algn="ctr"/>
            <a:r>
              <a:rPr lang="vi-VN" sz="2100" dirty="0"/>
              <a:t>Các dịch vụ của QUATEST 3 liên quan đến nhóm sản phẩm Thực phẩm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93940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0147A-419F-40FC-AE54-F8892347B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129" y="1385632"/>
            <a:ext cx="7886700" cy="91856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 err="1"/>
              <a:t>Giám</a:t>
            </a:r>
            <a:r>
              <a:rPr lang="en-US" sz="1800" b="1" dirty="0"/>
              <a:t> </a:t>
            </a:r>
            <a:r>
              <a:rPr lang="en-US" sz="1800" b="1" dirty="0" err="1"/>
              <a:t>định</a:t>
            </a:r>
            <a:endParaRPr lang="en-US" sz="18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500" b="1" dirty="0" err="1"/>
              <a:t>Đánh</a:t>
            </a:r>
            <a:r>
              <a:rPr lang="en-US" sz="1500" b="1" dirty="0"/>
              <a:t> </a:t>
            </a:r>
            <a:r>
              <a:rPr lang="en-US" sz="1500" b="1" dirty="0" err="1"/>
              <a:t>giá</a:t>
            </a:r>
            <a:r>
              <a:rPr lang="en-US" sz="1500" b="1" dirty="0"/>
              <a:t> an </a:t>
            </a:r>
            <a:r>
              <a:rPr lang="en-US" sz="1500" b="1" dirty="0" err="1"/>
              <a:t>toàn</a:t>
            </a:r>
            <a:r>
              <a:rPr lang="en-US" sz="1500" b="1" dirty="0"/>
              <a:t> </a:t>
            </a:r>
            <a:r>
              <a:rPr lang="en-US" sz="1500" b="1" dirty="0" err="1"/>
              <a:t>sản</a:t>
            </a:r>
            <a:r>
              <a:rPr lang="en-US" sz="1500" b="1" dirty="0"/>
              <a:t> </a:t>
            </a:r>
            <a:r>
              <a:rPr lang="en-US" sz="1500" b="1" dirty="0" err="1"/>
              <a:t>phẩm</a:t>
            </a:r>
            <a:r>
              <a:rPr lang="en-US" sz="1500" b="1" dirty="0"/>
              <a:t> </a:t>
            </a:r>
            <a:r>
              <a:rPr lang="en-US" sz="1500" b="1" dirty="0" err="1"/>
              <a:t>và</a:t>
            </a:r>
            <a:r>
              <a:rPr lang="en-US" sz="1500" b="1" dirty="0"/>
              <a:t> </a:t>
            </a:r>
            <a:r>
              <a:rPr lang="en-US" sz="1500" b="1" dirty="0" err="1"/>
              <a:t>hướng</a:t>
            </a:r>
            <a:r>
              <a:rPr lang="en-US" sz="1500" b="1" dirty="0"/>
              <a:t> </a:t>
            </a:r>
            <a:r>
              <a:rPr lang="en-US" sz="1500" b="1" dirty="0" err="1"/>
              <a:t>dẫn</a:t>
            </a:r>
            <a:r>
              <a:rPr lang="en-US" sz="1500" b="1" dirty="0"/>
              <a:t> </a:t>
            </a:r>
            <a:r>
              <a:rPr lang="en-US" sz="1500" b="1" dirty="0" err="1"/>
              <a:t>xây</a:t>
            </a:r>
            <a:r>
              <a:rPr lang="en-US" sz="1500" b="1" dirty="0"/>
              <a:t> </a:t>
            </a:r>
            <a:r>
              <a:rPr lang="en-US" sz="1500" b="1" dirty="0" err="1"/>
              <a:t>dựng</a:t>
            </a:r>
            <a:r>
              <a:rPr lang="en-US" sz="1500" b="1" dirty="0"/>
              <a:t> </a:t>
            </a:r>
            <a:r>
              <a:rPr lang="en-US" sz="1500" b="1" dirty="0" err="1"/>
              <a:t>Hồ</a:t>
            </a:r>
            <a:r>
              <a:rPr lang="en-US" sz="1500" b="1" dirty="0"/>
              <a:t> </a:t>
            </a:r>
            <a:r>
              <a:rPr lang="en-US" sz="1500" b="1" dirty="0" err="1"/>
              <a:t>sơ</a:t>
            </a:r>
            <a:r>
              <a:rPr lang="en-US" sz="1500" b="1" dirty="0"/>
              <a:t> </a:t>
            </a:r>
            <a:r>
              <a:rPr lang="en-US" sz="1500" b="1" dirty="0" err="1"/>
              <a:t>công</a:t>
            </a:r>
            <a:r>
              <a:rPr lang="en-US" sz="1500" b="1" dirty="0"/>
              <a:t> </a:t>
            </a:r>
            <a:r>
              <a:rPr lang="en-US" sz="1500" b="1" dirty="0" err="1"/>
              <a:t>bố</a:t>
            </a:r>
            <a:endParaRPr lang="en-US" sz="15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6FC581D-AC03-473B-BD9A-71C3E9A3F235}"/>
              </a:ext>
            </a:extLst>
          </p:cNvPr>
          <p:cNvSpPr txBox="1">
            <a:spLocks/>
          </p:cNvSpPr>
          <p:nvPr/>
        </p:nvSpPr>
        <p:spPr>
          <a:xfrm>
            <a:off x="504129" y="2304197"/>
            <a:ext cx="8456387" cy="34584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91440" indent="-28575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sz="1500" dirty="0"/>
              <a:t> </a:t>
            </a:r>
            <a:r>
              <a:rPr lang="en-US" sz="1500" b="1" dirty="0" err="1"/>
              <a:t>Mục</a:t>
            </a:r>
            <a:r>
              <a:rPr lang="en-US" sz="1500" b="1" dirty="0"/>
              <a:t> </a:t>
            </a:r>
            <a:r>
              <a:rPr lang="en-US" sz="1500" b="1" dirty="0" err="1"/>
              <a:t>đích</a:t>
            </a:r>
            <a:r>
              <a:rPr lang="en-US" sz="1500" b="1" dirty="0"/>
              <a:t> </a:t>
            </a:r>
            <a:r>
              <a:rPr lang="en-US" sz="1500" b="1" dirty="0" err="1"/>
              <a:t>của</a:t>
            </a:r>
            <a:r>
              <a:rPr lang="en-US" sz="1500" b="1" dirty="0"/>
              <a:t> QUATEST 3:</a:t>
            </a:r>
          </a:p>
          <a:p>
            <a:pPr marL="531495" lvl="1" indent="-257175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495" lvl="1" indent="-257175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495" lvl="1" indent="-257175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</a:p>
          <a:p>
            <a:pPr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sz="1500" b="1" dirty="0"/>
              <a:t>Chi </a:t>
            </a:r>
            <a:r>
              <a:rPr lang="en-US" sz="1500" b="1" dirty="0" err="1"/>
              <a:t>phí</a:t>
            </a:r>
            <a:r>
              <a:rPr lang="en-US" sz="1500" b="1" dirty="0"/>
              <a:t> </a:t>
            </a:r>
            <a:r>
              <a:rPr lang="en-US" sz="1500" b="1" dirty="0" err="1"/>
              <a:t>thực</a:t>
            </a:r>
            <a:r>
              <a:rPr lang="en-US" sz="1500" b="1" dirty="0"/>
              <a:t> </a:t>
            </a:r>
            <a:r>
              <a:rPr lang="en-US" sz="1500" b="1" dirty="0" err="1"/>
              <a:t>hiện</a:t>
            </a:r>
            <a:r>
              <a:rPr lang="en-US" sz="1500" b="1" dirty="0"/>
              <a:t> </a:t>
            </a:r>
            <a:r>
              <a:rPr lang="en-US" sz="1500" b="1" dirty="0" err="1"/>
              <a:t>gồm</a:t>
            </a:r>
            <a:r>
              <a:rPr lang="en-US" sz="1500" b="1" dirty="0"/>
              <a:t>: </a:t>
            </a:r>
            <a:r>
              <a:rPr lang="en-US" sz="1500" dirty="0" err="1"/>
              <a:t>tùy</a:t>
            </a:r>
            <a:r>
              <a:rPr lang="en-US" sz="1500" dirty="0"/>
              <a:t> </a:t>
            </a:r>
            <a:r>
              <a:rPr lang="en-US" sz="1500" dirty="0" err="1"/>
              <a:t>theo</a:t>
            </a:r>
            <a:r>
              <a:rPr lang="en-US" sz="1500" dirty="0"/>
              <a:t> </a:t>
            </a:r>
            <a:r>
              <a:rPr lang="en-US" sz="1500" dirty="0" err="1"/>
              <a:t>các</a:t>
            </a:r>
            <a:r>
              <a:rPr lang="en-US" sz="1500" dirty="0"/>
              <a:t> </a:t>
            </a:r>
            <a:r>
              <a:rPr lang="en-US" sz="1500" dirty="0" err="1"/>
              <a:t>chỉ</a:t>
            </a:r>
            <a:r>
              <a:rPr lang="en-US" sz="1500" dirty="0"/>
              <a:t> </a:t>
            </a:r>
            <a:r>
              <a:rPr lang="en-US" sz="1500" dirty="0" err="1"/>
              <a:t>tiêu</a:t>
            </a:r>
            <a:r>
              <a:rPr lang="en-US" sz="1500" dirty="0"/>
              <a:t> </a:t>
            </a:r>
            <a:r>
              <a:rPr lang="en-US" sz="1500" dirty="0" err="1"/>
              <a:t>thử</a:t>
            </a:r>
            <a:r>
              <a:rPr lang="en-US" sz="1500" dirty="0"/>
              <a:t> </a:t>
            </a:r>
            <a:r>
              <a:rPr lang="en-US" sz="1500" dirty="0" err="1"/>
              <a:t>nghiệm</a:t>
            </a:r>
            <a:r>
              <a:rPr lang="en-US" sz="1500" dirty="0"/>
              <a:t> </a:t>
            </a:r>
            <a:r>
              <a:rPr lang="en-US" sz="1500" dirty="0" err="1"/>
              <a:t>đối</a:t>
            </a:r>
            <a:r>
              <a:rPr lang="en-US" sz="1500" dirty="0"/>
              <a:t> </a:t>
            </a:r>
            <a:r>
              <a:rPr lang="en-US" sz="1500" dirty="0" err="1"/>
              <a:t>với</a:t>
            </a:r>
            <a:r>
              <a:rPr lang="en-US" sz="1500" dirty="0"/>
              <a:t> </a:t>
            </a:r>
            <a:r>
              <a:rPr lang="en-US" sz="1500" dirty="0" err="1"/>
              <a:t>từng</a:t>
            </a:r>
            <a:r>
              <a:rPr lang="en-US" sz="1500" dirty="0"/>
              <a:t> </a:t>
            </a:r>
            <a:r>
              <a:rPr lang="en-US" sz="1500" dirty="0" err="1"/>
              <a:t>sản</a:t>
            </a:r>
            <a:r>
              <a:rPr lang="en-US" sz="1500" dirty="0"/>
              <a:t> </a:t>
            </a:r>
            <a:r>
              <a:rPr lang="en-US" sz="1500" dirty="0" err="1"/>
              <a:t>phẩm</a:t>
            </a:r>
            <a:endParaRPr lang="en-US" sz="1500" b="1" dirty="0"/>
          </a:p>
          <a:p>
            <a:pPr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sz="1500" b="1" dirty="0" err="1"/>
              <a:t>Thời</a:t>
            </a:r>
            <a:r>
              <a:rPr lang="en-US" sz="1500" b="1" dirty="0"/>
              <a:t> </a:t>
            </a:r>
            <a:r>
              <a:rPr lang="en-US" sz="1500" b="1" dirty="0" err="1"/>
              <a:t>gian</a:t>
            </a:r>
            <a:r>
              <a:rPr lang="en-US" sz="1500" b="1" dirty="0"/>
              <a:t> </a:t>
            </a:r>
            <a:r>
              <a:rPr lang="en-US" sz="1500" b="1" dirty="0" err="1"/>
              <a:t>thực</a:t>
            </a:r>
            <a:r>
              <a:rPr lang="en-US" sz="1500" b="1" dirty="0"/>
              <a:t> </a:t>
            </a:r>
            <a:r>
              <a:rPr lang="en-US" sz="1500" b="1" dirty="0" err="1"/>
              <a:t>hiện</a:t>
            </a:r>
            <a:r>
              <a:rPr lang="en-US" sz="1500" b="1" dirty="0"/>
              <a:t>: </a:t>
            </a:r>
            <a:r>
              <a:rPr lang="en-US" sz="1500" dirty="0"/>
              <a:t>10</a:t>
            </a:r>
            <a:r>
              <a:rPr lang="vi-VN" sz="1500" dirty="0"/>
              <a:t> - 15</a:t>
            </a:r>
            <a:r>
              <a:rPr lang="en-US" sz="1500" dirty="0"/>
              <a:t> </a:t>
            </a:r>
            <a:r>
              <a:rPr lang="en-US" sz="1500" dirty="0" err="1"/>
              <a:t>ngày</a:t>
            </a:r>
            <a:r>
              <a:rPr lang="vi-VN" sz="1500" dirty="0"/>
              <a:t> làm việc</a:t>
            </a:r>
            <a:r>
              <a:rPr lang="en-US" sz="1500" dirty="0"/>
              <a:t> (</a:t>
            </a:r>
            <a:r>
              <a:rPr lang="en-US" sz="1500" dirty="0" err="1"/>
              <a:t>tuỳ</a:t>
            </a:r>
            <a:r>
              <a:rPr lang="en-US" sz="1500" dirty="0"/>
              <a:t> </a:t>
            </a:r>
            <a:r>
              <a:rPr lang="en-US" sz="1500" dirty="0" err="1"/>
              <a:t>theo</a:t>
            </a:r>
            <a:r>
              <a:rPr lang="en-US" sz="1500" dirty="0"/>
              <a:t> </a:t>
            </a:r>
            <a:r>
              <a:rPr lang="en-US" sz="1500" dirty="0" err="1"/>
              <a:t>yêu</a:t>
            </a:r>
            <a:r>
              <a:rPr lang="en-US" sz="1500" dirty="0"/>
              <a:t> </a:t>
            </a:r>
            <a:r>
              <a:rPr lang="en-US" sz="1500" dirty="0" err="1"/>
              <a:t>cầu</a:t>
            </a:r>
            <a:r>
              <a:rPr lang="en-US" sz="1500" dirty="0"/>
              <a:t> </a:t>
            </a:r>
            <a:r>
              <a:rPr lang="en-US" sz="1500" dirty="0" err="1"/>
              <a:t>kỹ</a:t>
            </a:r>
            <a:r>
              <a:rPr lang="en-US" sz="1500" dirty="0"/>
              <a:t> </a:t>
            </a:r>
            <a:r>
              <a:rPr lang="en-US" sz="1500" dirty="0" err="1"/>
              <a:t>thuật</a:t>
            </a:r>
            <a:r>
              <a:rPr lang="en-US" sz="1500" dirty="0"/>
              <a:t> </a:t>
            </a:r>
            <a:r>
              <a:rPr lang="en-US" sz="1500" dirty="0" err="1"/>
              <a:t>của</a:t>
            </a:r>
            <a:r>
              <a:rPr lang="en-US" sz="1500" dirty="0"/>
              <a:t> </a:t>
            </a:r>
            <a:r>
              <a:rPr lang="en-US" sz="1500" dirty="0" err="1"/>
              <a:t>mỗi</a:t>
            </a:r>
            <a:r>
              <a:rPr lang="en-US" sz="1500" dirty="0"/>
              <a:t> </a:t>
            </a:r>
            <a:r>
              <a:rPr lang="en-US" sz="1500" dirty="0" err="1"/>
              <a:t>mẫu</a:t>
            </a:r>
            <a:r>
              <a:rPr lang="en-US" sz="1500" dirty="0"/>
              <a:t> </a:t>
            </a:r>
            <a:r>
              <a:rPr lang="en-US" sz="1500" dirty="0" err="1"/>
              <a:t>giám</a:t>
            </a:r>
            <a:r>
              <a:rPr lang="en-US" sz="1500" dirty="0"/>
              <a:t> </a:t>
            </a:r>
            <a:r>
              <a:rPr lang="en-US" sz="1500" dirty="0" err="1"/>
              <a:t>định</a:t>
            </a:r>
            <a:r>
              <a:rPr lang="en-US" sz="1500" dirty="0"/>
              <a:t>)</a:t>
            </a:r>
          </a:p>
          <a:p>
            <a:pPr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endParaRPr lang="en-US" sz="1275" dirty="0"/>
          </a:p>
          <a:p>
            <a:endParaRPr lang="en-US" sz="1275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2E0EAD-C2AE-8DE6-0442-8FF04DB8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27" y="305940"/>
            <a:ext cx="6000751" cy="629924"/>
          </a:xfrm>
        </p:spPr>
        <p:txBody>
          <a:bodyPr/>
          <a:lstStyle/>
          <a:p>
            <a:pPr algn="ctr"/>
            <a:r>
              <a:rPr lang="vi-VN" sz="2100" dirty="0"/>
              <a:t>Các dịch vụ của QUATEST 3 liên quan đến nhóm sản phẩm Thực phẩm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652211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85155-8F21-49AD-A735-CA33C5F0C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129" y="1823782"/>
            <a:ext cx="7886700" cy="881318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1500" b="1" dirty="0" err="1"/>
              <a:t>Đánh</a:t>
            </a:r>
            <a:r>
              <a:rPr lang="en-US" sz="1500" b="1" dirty="0"/>
              <a:t> </a:t>
            </a:r>
            <a:r>
              <a:rPr lang="en-US" sz="1500" b="1" dirty="0" err="1"/>
              <a:t>giá</a:t>
            </a:r>
            <a:r>
              <a:rPr lang="en-US" sz="1500" b="1" dirty="0"/>
              <a:t> an </a:t>
            </a:r>
            <a:r>
              <a:rPr lang="en-US" sz="1500" b="1" dirty="0" err="1"/>
              <a:t>toàn</a:t>
            </a:r>
            <a:r>
              <a:rPr lang="en-US" sz="1500" b="1" dirty="0"/>
              <a:t> </a:t>
            </a:r>
            <a:r>
              <a:rPr lang="en-US" sz="1500" b="1" dirty="0" err="1"/>
              <a:t>sản</a:t>
            </a:r>
            <a:r>
              <a:rPr lang="en-US" sz="1500" b="1" dirty="0"/>
              <a:t> </a:t>
            </a:r>
            <a:r>
              <a:rPr lang="en-US" sz="1500" b="1" dirty="0" err="1"/>
              <a:t>phẩm</a:t>
            </a:r>
            <a:r>
              <a:rPr lang="en-US" sz="1500" b="1" dirty="0"/>
              <a:t> </a:t>
            </a:r>
            <a:r>
              <a:rPr lang="en-US" sz="1500" b="1" dirty="0" err="1"/>
              <a:t>và</a:t>
            </a:r>
            <a:r>
              <a:rPr lang="en-US" sz="1500" b="1" dirty="0"/>
              <a:t> </a:t>
            </a:r>
            <a:r>
              <a:rPr lang="en-US" sz="1500" b="1" dirty="0" err="1"/>
              <a:t>hướng</a:t>
            </a:r>
            <a:r>
              <a:rPr lang="en-US" sz="1500" b="1" dirty="0"/>
              <a:t> </a:t>
            </a:r>
            <a:r>
              <a:rPr lang="en-US" sz="1500" b="1" dirty="0" err="1"/>
              <a:t>dẫn</a:t>
            </a:r>
            <a:r>
              <a:rPr lang="en-US" sz="1500" b="1" dirty="0"/>
              <a:t> </a:t>
            </a:r>
            <a:r>
              <a:rPr lang="en-US" sz="1500" b="1" dirty="0" err="1"/>
              <a:t>xây</a:t>
            </a:r>
            <a:r>
              <a:rPr lang="en-US" sz="1500" b="1" dirty="0"/>
              <a:t> </a:t>
            </a:r>
            <a:r>
              <a:rPr lang="en-US" sz="1500" b="1" dirty="0" err="1"/>
              <a:t>dựng</a:t>
            </a:r>
            <a:r>
              <a:rPr lang="en-US" sz="1500" b="1" dirty="0"/>
              <a:t> </a:t>
            </a:r>
            <a:r>
              <a:rPr lang="en-US" sz="1500" b="1" dirty="0" err="1"/>
              <a:t>Hồ</a:t>
            </a:r>
            <a:r>
              <a:rPr lang="en-US" sz="1500" b="1" dirty="0"/>
              <a:t> </a:t>
            </a:r>
            <a:r>
              <a:rPr lang="en-US" sz="1500" b="1" dirty="0" err="1"/>
              <a:t>sơ</a:t>
            </a:r>
            <a:r>
              <a:rPr lang="en-US" sz="1500" b="1" dirty="0"/>
              <a:t> </a:t>
            </a:r>
            <a:r>
              <a:rPr lang="en-US" sz="1500" b="1" dirty="0" err="1"/>
              <a:t>công</a:t>
            </a:r>
            <a:r>
              <a:rPr lang="en-US" sz="1500" b="1" dirty="0"/>
              <a:t> </a:t>
            </a:r>
            <a:r>
              <a:rPr lang="en-US" sz="1500" b="1" dirty="0" err="1"/>
              <a:t>bố</a:t>
            </a:r>
            <a:endParaRPr lang="en-US" sz="1500" b="1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500" b="1" dirty="0" err="1"/>
              <a:t>Nội</a:t>
            </a:r>
            <a:r>
              <a:rPr lang="en-US" sz="1500" b="1" dirty="0"/>
              <a:t> dung </a:t>
            </a:r>
            <a:r>
              <a:rPr lang="en-US" sz="1500" b="1" dirty="0" err="1"/>
              <a:t>thực</a:t>
            </a:r>
            <a:r>
              <a:rPr lang="en-US" sz="1500" b="1" dirty="0"/>
              <a:t> </a:t>
            </a:r>
            <a:r>
              <a:rPr lang="en-US" sz="1500" b="1" dirty="0" err="1"/>
              <a:t>hiện</a:t>
            </a:r>
            <a:r>
              <a:rPr lang="en-US" sz="1500" b="1" dirty="0"/>
              <a:t>: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058438E-45CA-4CDE-8CBD-A8A14E9CF0DA}"/>
              </a:ext>
            </a:extLst>
          </p:cNvPr>
          <p:cNvSpPr txBox="1">
            <a:spLocks/>
          </p:cNvSpPr>
          <p:nvPr/>
        </p:nvSpPr>
        <p:spPr>
          <a:xfrm>
            <a:off x="504129" y="2771775"/>
            <a:ext cx="8456387" cy="26428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91440" indent="-28575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sz="1500" dirty="0" err="1"/>
              <a:t>Phân</a:t>
            </a:r>
            <a:r>
              <a:rPr lang="en-US" sz="1500" dirty="0"/>
              <a:t> </a:t>
            </a:r>
            <a:r>
              <a:rPr lang="en-US" sz="1500" dirty="0" err="1"/>
              <a:t>loại</a:t>
            </a:r>
            <a:r>
              <a:rPr lang="en-US" sz="1500" dirty="0"/>
              <a:t> </a:t>
            </a:r>
            <a:r>
              <a:rPr lang="en-US" sz="1500" dirty="0" err="1"/>
              <a:t>nhóm</a:t>
            </a:r>
            <a:r>
              <a:rPr lang="en-US" sz="1500" dirty="0"/>
              <a:t> </a:t>
            </a:r>
            <a:r>
              <a:rPr lang="en-US" sz="1500" dirty="0" err="1"/>
              <a:t>sản</a:t>
            </a:r>
            <a:r>
              <a:rPr lang="en-US" sz="1500" dirty="0"/>
              <a:t> </a:t>
            </a:r>
            <a:r>
              <a:rPr lang="en-US" sz="1500" dirty="0" err="1"/>
              <a:t>phẩm</a:t>
            </a:r>
            <a:r>
              <a:rPr lang="en-US" sz="1500" dirty="0"/>
              <a:t> </a:t>
            </a:r>
            <a:r>
              <a:rPr lang="en-US" sz="1500" dirty="0" err="1"/>
              <a:t>dựa</a:t>
            </a:r>
            <a:r>
              <a:rPr lang="en-US" sz="1500" dirty="0"/>
              <a:t> </a:t>
            </a:r>
            <a:r>
              <a:rPr lang="en-US" sz="1500" dirty="0" err="1"/>
              <a:t>trên</a:t>
            </a:r>
            <a:r>
              <a:rPr lang="en-US" sz="1500" dirty="0"/>
              <a:t> </a:t>
            </a:r>
            <a:r>
              <a:rPr lang="en-US" sz="1500" dirty="0" err="1"/>
              <a:t>phân</a:t>
            </a:r>
            <a:r>
              <a:rPr lang="en-US" sz="1500" dirty="0"/>
              <a:t> </a:t>
            </a:r>
            <a:r>
              <a:rPr lang="en-US" sz="1500" dirty="0" err="1"/>
              <a:t>tích</a:t>
            </a:r>
            <a:r>
              <a:rPr lang="en-US" sz="1500" dirty="0"/>
              <a:t> </a:t>
            </a:r>
            <a:r>
              <a:rPr lang="en-US" sz="1500" dirty="0" err="1"/>
              <a:t>thành</a:t>
            </a:r>
            <a:r>
              <a:rPr lang="en-US" sz="1500" dirty="0"/>
              <a:t> </a:t>
            </a:r>
            <a:r>
              <a:rPr lang="en-US" sz="1500" dirty="0" err="1"/>
              <a:t>phần</a:t>
            </a:r>
            <a:r>
              <a:rPr lang="en-US" sz="1500" dirty="0"/>
              <a:t>, </a:t>
            </a:r>
            <a:r>
              <a:rPr lang="en-US" sz="1500" dirty="0" err="1"/>
              <a:t>bản</a:t>
            </a:r>
            <a:r>
              <a:rPr lang="en-US" sz="1500" dirty="0"/>
              <a:t> </a:t>
            </a:r>
            <a:r>
              <a:rPr lang="en-US" sz="1500" dirty="0" err="1"/>
              <a:t>chất</a:t>
            </a:r>
            <a:r>
              <a:rPr lang="en-US" sz="1500" dirty="0"/>
              <a:t>, </a:t>
            </a:r>
            <a:r>
              <a:rPr lang="en-US" sz="1500" dirty="0" err="1"/>
              <a:t>công</a:t>
            </a:r>
            <a:r>
              <a:rPr lang="en-US" sz="1500" dirty="0"/>
              <a:t> </a:t>
            </a:r>
            <a:r>
              <a:rPr lang="en-US" sz="1500" dirty="0" err="1"/>
              <a:t>dụng</a:t>
            </a:r>
            <a:r>
              <a:rPr lang="en-US" sz="1500" dirty="0"/>
              <a:t> </a:t>
            </a:r>
            <a:r>
              <a:rPr lang="en-US" sz="1500" dirty="0" err="1"/>
              <a:t>của</a:t>
            </a:r>
            <a:r>
              <a:rPr lang="en-US" sz="1500" dirty="0"/>
              <a:t> </a:t>
            </a:r>
            <a:r>
              <a:rPr lang="en-US" sz="1500" dirty="0" err="1"/>
              <a:t>sản</a:t>
            </a:r>
            <a:r>
              <a:rPr lang="en-US" sz="1500" dirty="0"/>
              <a:t> </a:t>
            </a:r>
            <a:r>
              <a:rPr lang="en-US" sz="1500" dirty="0" err="1"/>
              <a:t>phẩm</a:t>
            </a:r>
            <a:r>
              <a:rPr lang="en-US" sz="1500" dirty="0"/>
              <a:t> </a:t>
            </a:r>
          </a:p>
          <a:p>
            <a:pPr>
              <a:lnSpc>
                <a:spcPct val="13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sz="1500" dirty="0" err="1"/>
              <a:t>Xác</a:t>
            </a:r>
            <a:r>
              <a:rPr lang="en-US" sz="1500" dirty="0"/>
              <a:t> </a:t>
            </a:r>
            <a:r>
              <a:rPr lang="en-US" sz="1500" dirty="0" err="1"/>
              <a:t>định</a:t>
            </a:r>
            <a:r>
              <a:rPr lang="en-US" sz="1500" dirty="0"/>
              <a:t> </a:t>
            </a:r>
            <a:r>
              <a:rPr lang="en-US" sz="1500" dirty="0" err="1"/>
              <a:t>đúng</a:t>
            </a:r>
            <a:r>
              <a:rPr lang="en-US" sz="1500" dirty="0"/>
              <a:t> </a:t>
            </a:r>
            <a:r>
              <a:rPr lang="en-US" sz="1500" dirty="0" err="1"/>
              <a:t>sản</a:t>
            </a:r>
            <a:r>
              <a:rPr lang="en-US" sz="1500" dirty="0"/>
              <a:t> </a:t>
            </a:r>
            <a:r>
              <a:rPr lang="en-US" sz="1500" dirty="0" err="1"/>
              <a:t>phẩm</a:t>
            </a:r>
            <a:r>
              <a:rPr lang="en-US" sz="1500" dirty="0"/>
              <a:t> </a:t>
            </a:r>
            <a:r>
              <a:rPr lang="en-US" sz="1500" dirty="0" err="1"/>
              <a:t>thuộc</a:t>
            </a:r>
            <a:r>
              <a:rPr lang="en-US" sz="1500" dirty="0"/>
              <a:t> </a:t>
            </a:r>
            <a:r>
              <a:rPr lang="en-US" sz="1500" dirty="0" err="1"/>
              <a:t>đối</a:t>
            </a:r>
            <a:r>
              <a:rPr lang="en-US" sz="1500" dirty="0"/>
              <a:t> </a:t>
            </a:r>
            <a:r>
              <a:rPr lang="en-US" sz="1500" dirty="0" err="1"/>
              <a:t>tượng</a:t>
            </a:r>
            <a:r>
              <a:rPr lang="en-US" sz="1500" dirty="0"/>
              <a:t> </a:t>
            </a:r>
            <a:r>
              <a:rPr lang="en-US" sz="1500" dirty="0" err="1"/>
              <a:t>Tự</a:t>
            </a:r>
            <a:r>
              <a:rPr lang="en-US" sz="1500" dirty="0"/>
              <a:t> </a:t>
            </a:r>
            <a:r>
              <a:rPr lang="en-US" sz="1500" dirty="0" err="1"/>
              <a:t>công</a:t>
            </a:r>
            <a:r>
              <a:rPr lang="en-US" sz="1500" dirty="0"/>
              <a:t> </a:t>
            </a:r>
            <a:r>
              <a:rPr lang="en-US" sz="1500" dirty="0" err="1"/>
              <a:t>bố</a:t>
            </a:r>
            <a:r>
              <a:rPr lang="en-US" sz="1500" dirty="0"/>
              <a:t> hay </a:t>
            </a:r>
            <a:r>
              <a:rPr lang="en-US" sz="1500" dirty="0" err="1"/>
              <a:t>Đăng</a:t>
            </a:r>
            <a:r>
              <a:rPr lang="en-US" sz="1500" dirty="0"/>
              <a:t> </a:t>
            </a:r>
            <a:r>
              <a:rPr lang="en-US" sz="1500" dirty="0" err="1"/>
              <a:t>ký</a:t>
            </a:r>
            <a:r>
              <a:rPr lang="en-US" sz="1500" dirty="0"/>
              <a:t> </a:t>
            </a:r>
            <a:r>
              <a:rPr lang="en-US" sz="1500" dirty="0" err="1"/>
              <a:t>bản</a:t>
            </a:r>
            <a:r>
              <a:rPr lang="en-US" sz="1500" dirty="0"/>
              <a:t> </a:t>
            </a:r>
            <a:r>
              <a:rPr lang="en-US" sz="1500" dirty="0" err="1"/>
              <a:t>công</a:t>
            </a:r>
            <a:r>
              <a:rPr lang="en-US" sz="1500" dirty="0"/>
              <a:t> </a:t>
            </a:r>
            <a:r>
              <a:rPr lang="en-US" sz="1500" dirty="0" err="1"/>
              <a:t>bố</a:t>
            </a:r>
            <a:r>
              <a:rPr lang="en-US" sz="1500" dirty="0"/>
              <a:t> </a:t>
            </a:r>
            <a:r>
              <a:rPr lang="en-US" sz="1500" dirty="0" err="1"/>
              <a:t>và</a:t>
            </a:r>
            <a:r>
              <a:rPr lang="en-US" sz="1500" dirty="0"/>
              <a:t> </a:t>
            </a:r>
            <a:r>
              <a:rPr lang="en-US" sz="1500" dirty="0" err="1"/>
              <a:t>hướng</a:t>
            </a:r>
            <a:r>
              <a:rPr lang="en-US" sz="1500" dirty="0"/>
              <a:t> </a:t>
            </a:r>
            <a:r>
              <a:rPr lang="en-US" sz="1500" dirty="0" err="1"/>
              <a:t>dẫn</a:t>
            </a:r>
            <a:r>
              <a:rPr lang="en-US" sz="1500" dirty="0"/>
              <a:t> </a:t>
            </a:r>
            <a:r>
              <a:rPr lang="en-US" sz="1500" dirty="0" err="1"/>
              <a:t>Doanh</a:t>
            </a:r>
            <a:r>
              <a:rPr lang="en-US" sz="1500" dirty="0"/>
              <a:t> </a:t>
            </a:r>
            <a:r>
              <a:rPr lang="en-US" sz="1500" dirty="0" err="1"/>
              <a:t>nghiệp</a:t>
            </a:r>
            <a:r>
              <a:rPr lang="en-US" sz="1500" dirty="0"/>
              <a:t> </a:t>
            </a:r>
            <a:r>
              <a:rPr lang="en-US" sz="1500" dirty="0" err="1"/>
              <a:t>thực</a:t>
            </a:r>
            <a:r>
              <a:rPr lang="en-US" sz="1500" dirty="0"/>
              <a:t> </a:t>
            </a:r>
            <a:r>
              <a:rPr lang="en-US" sz="1500" dirty="0" err="1"/>
              <a:t>hiện</a:t>
            </a:r>
            <a:r>
              <a:rPr lang="en-US" sz="1500" dirty="0"/>
              <a:t> </a:t>
            </a:r>
            <a:r>
              <a:rPr lang="en-US" sz="1500" dirty="0" err="1"/>
              <a:t>đúng</a:t>
            </a:r>
            <a:r>
              <a:rPr lang="en-US" sz="1500" dirty="0"/>
              <a:t> </a:t>
            </a:r>
            <a:r>
              <a:rPr lang="en-US" sz="1500" dirty="0" err="1"/>
              <a:t>quy</a:t>
            </a:r>
            <a:r>
              <a:rPr lang="en-US" sz="1500" dirty="0"/>
              <a:t> </a:t>
            </a:r>
            <a:r>
              <a:rPr lang="en-US" sz="1500" dirty="0" err="1"/>
              <a:t>định</a:t>
            </a:r>
            <a:r>
              <a:rPr lang="en-US" sz="1500" dirty="0"/>
              <a:t>.</a:t>
            </a:r>
          </a:p>
          <a:p>
            <a:pPr>
              <a:lnSpc>
                <a:spcPct val="13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sz="1500" dirty="0" err="1"/>
              <a:t>Áp</a:t>
            </a:r>
            <a:r>
              <a:rPr lang="en-US" sz="1500" dirty="0"/>
              <a:t> </a:t>
            </a:r>
            <a:r>
              <a:rPr lang="en-US" sz="1500" dirty="0" err="1"/>
              <a:t>dụng</a:t>
            </a:r>
            <a:r>
              <a:rPr lang="en-US" sz="1500" dirty="0"/>
              <a:t> </a:t>
            </a:r>
            <a:r>
              <a:rPr lang="en-US" sz="1500" dirty="0" err="1"/>
              <a:t>hợp</a:t>
            </a:r>
            <a:r>
              <a:rPr lang="en-US" sz="1500" dirty="0"/>
              <a:t> </a:t>
            </a:r>
            <a:r>
              <a:rPr lang="en-US" sz="1500" dirty="0" err="1"/>
              <a:t>lý</a:t>
            </a:r>
            <a:r>
              <a:rPr lang="en-US" sz="1500" dirty="0"/>
              <a:t> </a:t>
            </a:r>
            <a:r>
              <a:rPr lang="en-US" sz="1500" dirty="0" err="1"/>
              <a:t>các</a:t>
            </a:r>
            <a:r>
              <a:rPr lang="en-US" sz="1500" dirty="0"/>
              <a:t> </a:t>
            </a:r>
            <a:r>
              <a:rPr lang="en-US" sz="1500" dirty="0" err="1"/>
              <a:t>quy</a:t>
            </a:r>
            <a:r>
              <a:rPr lang="en-US" sz="1500" dirty="0"/>
              <a:t> </a:t>
            </a:r>
            <a:r>
              <a:rPr lang="en-US" sz="1500" dirty="0" err="1"/>
              <a:t>chuẩn</a:t>
            </a:r>
            <a:r>
              <a:rPr lang="en-US" sz="1500" dirty="0"/>
              <a:t>, </a:t>
            </a:r>
            <a:r>
              <a:rPr lang="en-US" sz="1500" dirty="0" err="1"/>
              <a:t>tiêu</a:t>
            </a:r>
            <a:r>
              <a:rPr lang="en-US" sz="1500" dirty="0"/>
              <a:t> </a:t>
            </a:r>
            <a:r>
              <a:rPr lang="en-US" sz="1500" dirty="0" err="1"/>
              <a:t>chuẩn</a:t>
            </a:r>
            <a:r>
              <a:rPr lang="en-US" sz="1500" dirty="0"/>
              <a:t> </a:t>
            </a:r>
            <a:r>
              <a:rPr lang="en-US" sz="1500" dirty="0" err="1"/>
              <a:t>kỹ</a:t>
            </a:r>
            <a:r>
              <a:rPr lang="en-US" sz="1500" dirty="0"/>
              <a:t> </a:t>
            </a:r>
            <a:r>
              <a:rPr lang="en-US" sz="1500" dirty="0" err="1"/>
              <a:t>thuật</a:t>
            </a:r>
            <a:r>
              <a:rPr lang="en-US" sz="1500" dirty="0"/>
              <a:t> </a:t>
            </a:r>
            <a:r>
              <a:rPr lang="en-US" sz="1500" dirty="0" err="1"/>
              <a:t>liên</a:t>
            </a:r>
            <a:r>
              <a:rPr lang="en-US" sz="1500" dirty="0"/>
              <a:t> </a:t>
            </a:r>
            <a:r>
              <a:rPr lang="en-US" sz="1500" dirty="0" err="1"/>
              <a:t>quan</a:t>
            </a:r>
            <a:r>
              <a:rPr lang="en-US" sz="1500" dirty="0"/>
              <a:t> </a:t>
            </a:r>
            <a:r>
              <a:rPr lang="en-US" sz="1500" dirty="0" err="1"/>
              <a:t>đến</a:t>
            </a:r>
            <a:r>
              <a:rPr lang="en-US" sz="1500" dirty="0"/>
              <a:t> </a:t>
            </a:r>
            <a:r>
              <a:rPr lang="en-US" sz="1500" dirty="0" err="1"/>
              <a:t>sản</a:t>
            </a:r>
            <a:r>
              <a:rPr lang="en-US" sz="1500" dirty="0"/>
              <a:t> </a:t>
            </a:r>
            <a:r>
              <a:rPr lang="en-US" sz="1500" dirty="0" err="1"/>
              <a:t>phẩm</a:t>
            </a:r>
            <a:r>
              <a:rPr lang="en-US" sz="1500" dirty="0"/>
              <a:t> </a:t>
            </a:r>
            <a:r>
              <a:rPr lang="en-US" sz="1500" dirty="0" err="1"/>
              <a:t>cần</a:t>
            </a:r>
            <a:r>
              <a:rPr lang="en-US" sz="1500" dirty="0"/>
              <a:t> </a:t>
            </a:r>
            <a:r>
              <a:rPr lang="en-US" sz="1500" dirty="0" err="1"/>
              <a:t>công</a:t>
            </a:r>
            <a:r>
              <a:rPr lang="en-US" sz="1500" dirty="0"/>
              <a:t> </a:t>
            </a:r>
            <a:r>
              <a:rPr lang="en-US" sz="1500" dirty="0" err="1"/>
              <a:t>bố</a:t>
            </a:r>
            <a:endParaRPr lang="en-US" sz="1500" dirty="0"/>
          </a:p>
          <a:p>
            <a:pPr>
              <a:lnSpc>
                <a:spcPct val="13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sz="1500" dirty="0" err="1"/>
              <a:t>Xác</a:t>
            </a:r>
            <a:r>
              <a:rPr lang="en-US" sz="1500" dirty="0"/>
              <a:t> </a:t>
            </a:r>
            <a:r>
              <a:rPr lang="en-US" sz="1500" dirty="0" err="1"/>
              <a:t>định</a:t>
            </a:r>
            <a:r>
              <a:rPr lang="en-US" sz="1500" dirty="0"/>
              <a:t> </a:t>
            </a:r>
            <a:r>
              <a:rPr lang="en-US" sz="1500" dirty="0" err="1"/>
              <a:t>các</a:t>
            </a:r>
            <a:r>
              <a:rPr lang="en-US" sz="1500" dirty="0"/>
              <a:t> </a:t>
            </a:r>
            <a:r>
              <a:rPr lang="en-US" sz="1500" dirty="0" err="1"/>
              <a:t>chỉ</a:t>
            </a:r>
            <a:r>
              <a:rPr lang="en-US" sz="1500" dirty="0"/>
              <a:t> </a:t>
            </a:r>
            <a:r>
              <a:rPr lang="en-US" sz="1500" dirty="0" err="1"/>
              <a:t>tiêu</a:t>
            </a:r>
            <a:r>
              <a:rPr lang="en-US" sz="1500" dirty="0"/>
              <a:t> an </a:t>
            </a:r>
            <a:r>
              <a:rPr lang="en-US" sz="1500" dirty="0" err="1"/>
              <a:t>toàn</a:t>
            </a:r>
            <a:r>
              <a:rPr lang="en-US" sz="1500" dirty="0"/>
              <a:t> </a:t>
            </a:r>
            <a:r>
              <a:rPr lang="en-US" sz="1500" dirty="0" err="1"/>
              <a:t>của</a:t>
            </a:r>
            <a:r>
              <a:rPr lang="en-US" sz="1500" dirty="0"/>
              <a:t> </a:t>
            </a:r>
            <a:r>
              <a:rPr lang="en-US" sz="1500" dirty="0" err="1"/>
              <a:t>sản</a:t>
            </a:r>
            <a:r>
              <a:rPr lang="en-US" sz="1500" dirty="0"/>
              <a:t> </a:t>
            </a:r>
            <a:r>
              <a:rPr lang="en-US" sz="1500" dirty="0" err="1"/>
              <a:t>phẩm</a:t>
            </a:r>
            <a:r>
              <a:rPr lang="en-US" sz="1500" dirty="0"/>
              <a:t> </a:t>
            </a:r>
            <a:r>
              <a:rPr lang="en-US" sz="1500" dirty="0" err="1"/>
              <a:t>dựa</a:t>
            </a:r>
            <a:r>
              <a:rPr lang="en-US" sz="1500" dirty="0"/>
              <a:t> </a:t>
            </a:r>
            <a:r>
              <a:rPr lang="en-US" sz="1500" dirty="0" err="1"/>
              <a:t>trên</a:t>
            </a:r>
            <a:r>
              <a:rPr lang="en-US" sz="1500" dirty="0"/>
              <a:t> </a:t>
            </a:r>
            <a:r>
              <a:rPr lang="en-US" sz="1500" dirty="0" err="1"/>
              <a:t>nguyên</a:t>
            </a:r>
            <a:r>
              <a:rPr lang="en-US" sz="1500" dirty="0"/>
              <a:t> </a:t>
            </a:r>
            <a:r>
              <a:rPr lang="en-US" sz="1500" dirty="0" err="1"/>
              <a:t>tắc</a:t>
            </a:r>
            <a:r>
              <a:rPr lang="en-US" sz="1500" dirty="0"/>
              <a:t> </a:t>
            </a:r>
            <a:r>
              <a:rPr lang="en-US" sz="1500" dirty="0" err="1"/>
              <a:t>quản</a:t>
            </a:r>
            <a:r>
              <a:rPr lang="en-US" sz="1500" dirty="0"/>
              <a:t> </a:t>
            </a:r>
            <a:r>
              <a:rPr lang="en-US" sz="1500" dirty="0" err="1"/>
              <a:t>lý</a:t>
            </a:r>
            <a:r>
              <a:rPr lang="en-US" sz="1500" dirty="0"/>
              <a:t> </a:t>
            </a:r>
            <a:r>
              <a:rPr lang="en-US" sz="1500" dirty="0" err="1"/>
              <a:t>rủi</a:t>
            </a:r>
            <a:r>
              <a:rPr lang="en-US" sz="1500" dirty="0"/>
              <a:t> </a:t>
            </a:r>
            <a:r>
              <a:rPr lang="en-US" sz="1500" dirty="0" err="1"/>
              <a:t>ro</a:t>
            </a:r>
            <a:r>
              <a:rPr lang="en-US" sz="1500" dirty="0"/>
              <a:t> </a:t>
            </a:r>
            <a:r>
              <a:rPr lang="en-US" sz="1500" dirty="0" err="1"/>
              <a:t>và</a:t>
            </a:r>
            <a:r>
              <a:rPr lang="en-US" sz="1500" dirty="0"/>
              <a:t> </a:t>
            </a:r>
            <a:r>
              <a:rPr lang="en-US" sz="1500" dirty="0" err="1"/>
              <a:t>phân</a:t>
            </a:r>
            <a:r>
              <a:rPr lang="en-US" sz="1500" dirty="0"/>
              <a:t> </a:t>
            </a:r>
            <a:r>
              <a:rPr lang="en-US" sz="1500" dirty="0" err="1"/>
              <a:t>tích</a:t>
            </a:r>
            <a:r>
              <a:rPr lang="en-US" sz="1500" dirty="0"/>
              <a:t> </a:t>
            </a:r>
            <a:r>
              <a:rPr lang="en-US" sz="1500" dirty="0" err="1"/>
              <a:t>mối</a:t>
            </a:r>
            <a:r>
              <a:rPr lang="en-US" sz="1500" dirty="0"/>
              <a:t> </a:t>
            </a:r>
            <a:r>
              <a:rPr lang="en-US" sz="1500" dirty="0" err="1"/>
              <a:t>nguy</a:t>
            </a:r>
            <a:r>
              <a:rPr lang="en-US" sz="1500" dirty="0"/>
              <a:t> </a:t>
            </a:r>
            <a:r>
              <a:rPr lang="en-US" sz="1500" dirty="0" err="1"/>
              <a:t>của</a:t>
            </a:r>
            <a:r>
              <a:rPr lang="en-US" sz="1500" dirty="0"/>
              <a:t> </a:t>
            </a:r>
            <a:r>
              <a:rPr lang="en-US" sz="1500" dirty="0" err="1"/>
              <a:t>từng</a:t>
            </a:r>
            <a:r>
              <a:rPr lang="en-US" sz="1500" dirty="0"/>
              <a:t> </a:t>
            </a:r>
            <a:r>
              <a:rPr lang="en-US" sz="1500" dirty="0" err="1"/>
              <a:t>sản</a:t>
            </a:r>
            <a:r>
              <a:rPr lang="en-US" sz="1500" dirty="0"/>
              <a:t> </a:t>
            </a:r>
            <a:r>
              <a:rPr lang="en-US" sz="1500" dirty="0" err="1"/>
              <a:t>phẩm</a:t>
            </a:r>
            <a:r>
              <a:rPr lang="en-US" sz="1500" dirty="0"/>
              <a:t>;</a:t>
            </a:r>
          </a:p>
          <a:p>
            <a:pPr>
              <a:lnSpc>
                <a:spcPct val="13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sz="1500" dirty="0" err="1"/>
              <a:t>Thử</a:t>
            </a:r>
            <a:r>
              <a:rPr lang="en-US" sz="1500" dirty="0"/>
              <a:t> </a:t>
            </a:r>
            <a:r>
              <a:rPr lang="en-US" sz="1500" dirty="0" err="1"/>
              <a:t>nghiệm</a:t>
            </a:r>
            <a:r>
              <a:rPr lang="en-US" sz="1500" dirty="0"/>
              <a:t> </a:t>
            </a:r>
            <a:r>
              <a:rPr lang="en-US" sz="1500" dirty="0" err="1"/>
              <a:t>và</a:t>
            </a:r>
            <a:r>
              <a:rPr lang="en-US" sz="1500" dirty="0"/>
              <a:t> </a:t>
            </a:r>
            <a:r>
              <a:rPr lang="en-US" sz="1500" dirty="0" err="1"/>
              <a:t>đánh</a:t>
            </a:r>
            <a:r>
              <a:rPr lang="en-US" sz="1500" dirty="0"/>
              <a:t> </a:t>
            </a:r>
            <a:r>
              <a:rPr lang="en-US" sz="1500" dirty="0" err="1"/>
              <a:t>giá</a:t>
            </a:r>
            <a:r>
              <a:rPr lang="en-US" sz="1500" dirty="0"/>
              <a:t> </a:t>
            </a:r>
            <a:r>
              <a:rPr lang="en-US" sz="1500" dirty="0" err="1"/>
              <a:t>các</a:t>
            </a:r>
            <a:r>
              <a:rPr lang="en-US" sz="1500" dirty="0"/>
              <a:t> </a:t>
            </a:r>
            <a:r>
              <a:rPr lang="en-US" sz="1500" dirty="0" err="1"/>
              <a:t>chỉ</a:t>
            </a:r>
            <a:r>
              <a:rPr lang="en-US" sz="1500" dirty="0"/>
              <a:t> </a:t>
            </a:r>
            <a:r>
              <a:rPr lang="en-US" sz="1500" dirty="0" err="1"/>
              <a:t>tiêu</a:t>
            </a:r>
            <a:r>
              <a:rPr lang="en-US" sz="1500" dirty="0"/>
              <a:t> an </a:t>
            </a:r>
            <a:r>
              <a:rPr lang="en-US" sz="1500" dirty="0" err="1"/>
              <a:t>toàn</a:t>
            </a:r>
            <a:r>
              <a:rPr lang="en-US" sz="1500" dirty="0"/>
              <a:t> </a:t>
            </a:r>
            <a:r>
              <a:rPr lang="en-US" sz="1500" dirty="0" err="1"/>
              <a:t>theo</a:t>
            </a:r>
            <a:r>
              <a:rPr lang="en-US" sz="1500" dirty="0"/>
              <a:t> </a:t>
            </a:r>
            <a:r>
              <a:rPr lang="en-US" sz="1500" dirty="0" err="1"/>
              <a:t>quy</a:t>
            </a:r>
            <a:r>
              <a:rPr lang="en-US" sz="1500" dirty="0"/>
              <a:t> </a:t>
            </a:r>
            <a:r>
              <a:rPr lang="en-US" sz="1500" dirty="0" err="1"/>
              <a:t>định</a:t>
            </a:r>
            <a:endParaRPr lang="en-US" sz="1500" dirty="0"/>
          </a:p>
          <a:p>
            <a:pPr>
              <a:lnSpc>
                <a:spcPct val="13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sz="1500" dirty="0" err="1"/>
              <a:t>Xây</a:t>
            </a:r>
            <a:r>
              <a:rPr lang="en-US" sz="1500" dirty="0"/>
              <a:t> </a:t>
            </a:r>
            <a:r>
              <a:rPr lang="en-US" sz="1500" dirty="0" err="1"/>
              <a:t>dựng</a:t>
            </a:r>
            <a:r>
              <a:rPr lang="en-US" sz="1500" dirty="0"/>
              <a:t> </a:t>
            </a:r>
            <a:r>
              <a:rPr lang="en-US" sz="1500" dirty="0" err="1"/>
              <a:t>dự</a:t>
            </a:r>
            <a:r>
              <a:rPr lang="en-US" sz="1500" dirty="0"/>
              <a:t> </a:t>
            </a:r>
            <a:r>
              <a:rPr lang="en-US" sz="1500" dirty="0" err="1"/>
              <a:t>thảo</a:t>
            </a:r>
            <a:r>
              <a:rPr lang="en-US" sz="1500" dirty="0"/>
              <a:t> </a:t>
            </a:r>
            <a:r>
              <a:rPr lang="en-US" sz="1500" dirty="0" err="1"/>
              <a:t>Bản</a:t>
            </a:r>
            <a:r>
              <a:rPr lang="en-US" sz="1500" dirty="0"/>
              <a:t> </a:t>
            </a:r>
            <a:r>
              <a:rPr lang="en-US" sz="1500" dirty="0" err="1"/>
              <a:t>tự</a:t>
            </a:r>
            <a:r>
              <a:rPr lang="en-US" sz="1500" dirty="0"/>
              <a:t> </a:t>
            </a:r>
            <a:r>
              <a:rPr lang="en-US" sz="1500" dirty="0" err="1"/>
              <a:t>công</a:t>
            </a:r>
            <a:r>
              <a:rPr lang="en-US" sz="1500" dirty="0"/>
              <a:t> </a:t>
            </a:r>
            <a:r>
              <a:rPr lang="en-US" sz="1500" dirty="0" err="1"/>
              <a:t>bố</a:t>
            </a:r>
            <a:r>
              <a:rPr lang="en-US" sz="1500" dirty="0"/>
              <a:t> </a:t>
            </a:r>
            <a:r>
              <a:rPr lang="en-US" sz="1500" dirty="0" err="1"/>
              <a:t>hoặc</a:t>
            </a:r>
            <a:r>
              <a:rPr lang="en-US" sz="1500" dirty="0"/>
              <a:t> </a:t>
            </a:r>
            <a:r>
              <a:rPr lang="en-US" sz="1500" dirty="0" err="1"/>
              <a:t>Bản</a:t>
            </a:r>
            <a:r>
              <a:rPr lang="en-US" sz="1500" dirty="0"/>
              <a:t> </a:t>
            </a:r>
            <a:r>
              <a:rPr lang="en-US" sz="1500" dirty="0" err="1"/>
              <a:t>công</a:t>
            </a:r>
            <a:r>
              <a:rPr lang="en-US" sz="1500" dirty="0"/>
              <a:t> </a:t>
            </a:r>
            <a:r>
              <a:rPr lang="en-US" sz="1500" dirty="0" err="1"/>
              <a:t>bố</a:t>
            </a:r>
            <a:r>
              <a:rPr lang="en-US" sz="1500" dirty="0"/>
              <a:t> </a:t>
            </a:r>
            <a:r>
              <a:rPr lang="en-US" sz="1500" dirty="0" err="1"/>
              <a:t>cho</a:t>
            </a:r>
            <a:r>
              <a:rPr lang="en-US" sz="1500" dirty="0"/>
              <a:t> </a:t>
            </a:r>
            <a:r>
              <a:rPr lang="en-US" sz="1500" dirty="0" err="1"/>
              <a:t>từng</a:t>
            </a:r>
            <a:r>
              <a:rPr lang="en-US" sz="1500" dirty="0"/>
              <a:t> </a:t>
            </a:r>
            <a:r>
              <a:rPr lang="en-US" sz="1500" dirty="0" err="1"/>
              <a:t>sản</a:t>
            </a:r>
            <a:r>
              <a:rPr lang="en-US" sz="1500" dirty="0"/>
              <a:t> </a:t>
            </a:r>
            <a:r>
              <a:rPr lang="en-US" sz="1500" dirty="0" err="1"/>
              <a:t>phẩm</a:t>
            </a:r>
            <a:endParaRPr lang="en-US" sz="1500" dirty="0"/>
          </a:p>
          <a:p>
            <a:endParaRPr lang="en-US" sz="1275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8EC96C-A113-305F-9CE1-D305257C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27" y="305940"/>
            <a:ext cx="6000751" cy="629924"/>
          </a:xfrm>
        </p:spPr>
        <p:txBody>
          <a:bodyPr/>
          <a:lstStyle/>
          <a:p>
            <a:pPr algn="ctr"/>
            <a:r>
              <a:rPr lang="vi-VN" sz="2100" dirty="0"/>
              <a:t>Các dịch vụ của QUATEST 3 liên quan đến nhóm sản phẩm Thực phẩm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0354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7176" y="183574"/>
            <a:ext cx="6786203" cy="585789"/>
          </a:xfrm>
        </p:spPr>
        <p:txBody>
          <a:bodyPr/>
          <a:lstStyle/>
          <a:p>
            <a:r>
              <a:rPr lang="vi-VN" b="1" dirty="0">
                <a:latin typeface="+mj-lt"/>
              </a:rPr>
              <a:t>LIÊN HỆ</a:t>
            </a:r>
            <a:endParaRPr lang="en-US" b="1" dirty="0"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948" y="1207213"/>
            <a:ext cx="8686800" cy="5424756"/>
          </a:xfrm>
          <a:prstGeom prst="rect">
            <a:avLst/>
          </a:prstGeom>
        </p:spPr>
        <p:txBody>
          <a:bodyPr vert="horz" lIns="91440" tIns="91440" rIns="91440" bIns="45720" rtlCol="0">
            <a:noAutofit/>
          </a:bodyPr>
          <a:lstStyle>
            <a:lvl1pPr marL="68580" indent="-214313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Tx/>
              <a:buBlip>
                <a:blip r:embed="rId2"/>
              </a:buBlip>
              <a:defRPr sz="1500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iám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Vinh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Email: 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qn@quatest3.com.vn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DĐ: 0906. 880 639 – 0776.679 686</a:t>
            </a: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Nguyễn Duy Khanh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CSKH</a:t>
            </a: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Email: 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qn@quatest3.com.vn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DĐ: 0976. 886 898</a:t>
            </a: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Liên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Thạch Hữu Nghĩa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Phòng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qn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@quatest3.com.vn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DĐ: 0908.100 978</a:t>
            </a:r>
          </a:p>
        </p:txBody>
      </p:sp>
    </p:spTree>
    <p:extLst>
      <p:ext uri="{BB962C8B-B14F-4D97-AF65-F5344CB8AC3E}">
        <p14:creationId xmlns:p14="http://schemas.microsoft.com/office/powerpoint/2010/main" val="162520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2039" y="229808"/>
            <a:ext cx="6786203" cy="585789"/>
          </a:xfrm>
        </p:spPr>
        <p:txBody>
          <a:bodyPr/>
          <a:lstStyle/>
          <a:p>
            <a:r>
              <a:rPr lang="vi-VN" b="1" dirty="0">
                <a:latin typeface="+mj-lt"/>
              </a:rPr>
              <a:t>LIÊN HỆ</a:t>
            </a:r>
            <a:endParaRPr lang="en-US" b="1" dirty="0"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274449"/>
            <a:ext cx="8686800" cy="4309101"/>
          </a:xfrm>
          <a:prstGeom prst="rect">
            <a:avLst/>
          </a:prstGeom>
        </p:spPr>
        <p:txBody>
          <a:bodyPr vert="horz" lIns="91440" tIns="91440" rIns="91440" bIns="45720" rtlCol="0">
            <a:noAutofit/>
          </a:bodyPr>
          <a:lstStyle>
            <a:lvl1pPr marL="68580" indent="-214313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Tx/>
              <a:buBlip>
                <a:blip r:embed="rId2"/>
              </a:buBlip>
              <a:defRPr sz="1500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Nguyễn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Phòng Nghiệp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n3@quatest3.com.vn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DĐ: 0908.025 662</a:t>
            </a: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Thị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chất lượng – Phòng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Email: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n3@quatest3.com.vn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DĐ: 0909.390 656</a:t>
            </a: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phẩm</a:t>
            </a:r>
            <a:endParaRPr lang="vi-VN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Nguyễn Thành Công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phẩm</a:t>
            </a: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tp@quatest3.com.vn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0907.619919</a:t>
            </a: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Nguyễn Hữu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phẩm</a:t>
            </a: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tp@quatest3.com.vn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0903.919364</a:t>
            </a: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endParaRPr lang="en-US" sz="1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79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F850A-CF98-477A-99E1-4485E4D0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LIÊN HỆ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C099B63-372B-4E8D-A626-5C4C066B42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18" y="1398117"/>
            <a:ext cx="1582335" cy="127289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73A369A-B509-4919-99D9-04915CC98B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9" y="3153696"/>
            <a:ext cx="1321934" cy="47080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50E3DCA-A5E9-4792-828F-C46B36B254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06" y="5567857"/>
            <a:ext cx="1149174" cy="38695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D7851CA-8DB7-4224-9AF1-9EC36E708455}"/>
              </a:ext>
            </a:extLst>
          </p:cNvPr>
          <p:cNvSpPr txBox="1"/>
          <p:nvPr/>
        </p:nvSpPr>
        <p:spPr>
          <a:xfrm>
            <a:off x="2224501" y="1332822"/>
            <a:ext cx="66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(VĂN PHÒNG GIAO </a:t>
            </a:r>
            <a:r>
              <a:rPr lang="en-US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TRA, </a:t>
            </a:r>
            <a:r>
              <a:rPr lang="en-US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ĐỊNH, </a:t>
            </a:r>
            <a:r>
              <a:rPr lang="en-US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5599A5B-5C2D-47D9-A951-8A17DD470698}"/>
              </a:ext>
            </a:extLst>
          </p:cNvPr>
          <p:cNvGrpSpPr/>
          <p:nvPr/>
        </p:nvGrpSpPr>
        <p:grpSpPr>
          <a:xfrm>
            <a:off x="2273929" y="1660796"/>
            <a:ext cx="6430207" cy="1161086"/>
            <a:chOff x="3223077" y="3969324"/>
            <a:chExt cx="6430207" cy="116108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F44F519-902C-452B-9AE9-97D9A76C2488}"/>
                </a:ext>
              </a:extLst>
            </p:cNvPr>
            <p:cNvSpPr txBox="1"/>
            <p:nvPr/>
          </p:nvSpPr>
          <p:spPr>
            <a:xfrm>
              <a:off x="3462117" y="4561301"/>
              <a:ext cx="58293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qn@quatest3.com.vn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F06E084-E5A2-43C8-A9D8-A3790D3B5D44}"/>
                </a:ext>
              </a:extLst>
            </p:cNvPr>
            <p:cNvSpPr txBox="1"/>
            <p:nvPr/>
          </p:nvSpPr>
          <p:spPr>
            <a:xfrm>
              <a:off x="3451633" y="3969324"/>
              <a:ext cx="62016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 Pasteur, Ph</a:t>
              </a:r>
              <a:r>
                <a:rPr lang="vi-VN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ờng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Sài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Gòn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TP. 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Minh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AD8219C-8553-4E08-BF7C-C8835AD320B3}"/>
                </a:ext>
              </a:extLst>
            </p:cNvPr>
            <p:cNvSpPr txBox="1"/>
            <p:nvPr/>
          </p:nvSpPr>
          <p:spPr>
            <a:xfrm>
              <a:off x="3462117" y="4297988"/>
              <a:ext cx="58293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028 3829 4274 - Ext: 1302, 1322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0A10B69-CEC1-4CD2-925A-29AB04FE2B02}"/>
                </a:ext>
              </a:extLst>
            </p:cNvPr>
            <p:cNvSpPr txBox="1"/>
            <p:nvPr/>
          </p:nvSpPr>
          <p:spPr>
            <a:xfrm>
              <a:off x="3462117" y="4822633"/>
              <a:ext cx="58293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quatest3.com.vn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ADB1869-D539-4B7E-97B7-284820709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9508" y="4039949"/>
              <a:ext cx="131354" cy="19730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4DD61147-510B-4F93-BABC-0655C32C7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5670" y="4327576"/>
              <a:ext cx="167100" cy="168027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8943DDB-A563-4742-88A2-9051F59B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3077" y="4644704"/>
              <a:ext cx="199295" cy="14097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4E289EA-8304-4604-AB06-1C2479377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5607" y="4884646"/>
              <a:ext cx="218158" cy="214527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E922E0E-12E3-400A-BEDA-5A072DC522B9}"/>
              </a:ext>
            </a:extLst>
          </p:cNvPr>
          <p:cNvGrpSpPr/>
          <p:nvPr/>
        </p:nvGrpSpPr>
        <p:grpSpPr>
          <a:xfrm>
            <a:off x="2258462" y="2955711"/>
            <a:ext cx="6430207" cy="1081168"/>
            <a:chOff x="2857083" y="3637331"/>
            <a:chExt cx="6430207" cy="1081168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15EB847-4B58-4C67-BE9D-B15B765A0812}"/>
                </a:ext>
              </a:extLst>
            </p:cNvPr>
            <p:cNvSpPr txBox="1"/>
            <p:nvPr/>
          </p:nvSpPr>
          <p:spPr>
            <a:xfrm>
              <a:off x="2863813" y="3637331"/>
              <a:ext cx="6148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 PHÒNG GIAO </a:t>
              </a:r>
              <a:r>
                <a:rPr lang="en-US" sz="12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DỊCH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2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THỬ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HIỆU </a:t>
              </a:r>
              <a:r>
                <a:rPr lang="en-US" sz="12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LƯỜNG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31A7666-59C8-412A-A1FB-7B5297B967CA}"/>
                </a:ext>
              </a:extLst>
            </p:cNvPr>
            <p:cNvSpPr txBox="1"/>
            <p:nvPr/>
          </p:nvSpPr>
          <p:spPr>
            <a:xfrm>
              <a:off x="3096123" y="4410722"/>
              <a:ext cx="58293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dh.q5@quatest3.com.vn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C9E51DA-40E0-4203-8551-6722DEDABC92}"/>
                </a:ext>
              </a:extLst>
            </p:cNvPr>
            <p:cNvSpPr txBox="1"/>
            <p:nvPr/>
          </p:nvSpPr>
          <p:spPr>
            <a:xfrm>
              <a:off x="3085639" y="3859385"/>
              <a:ext cx="62016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1196 Ba Tháng Hai, phường Bình Thới, TP. Hồ Chí Minh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919D10F-9FD2-4822-BD24-FF5B8678144F}"/>
                </a:ext>
              </a:extLst>
            </p:cNvPr>
            <p:cNvSpPr txBox="1"/>
            <p:nvPr/>
          </p:nvSpPr>
          <p:spPr>
            <a:xfrm>
              <a:off x="3096122" y="4167729"/>
              <a:ext cx="3929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028 3829 4274 Ext: 5100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A90574B-BD7D-4A8B-B3E7-7BC9E86C902C}"/>
                </a:ext>
              </a:extLst>
            </p:cNvPr>
            <p:cNvSpPr txBox="1"/>
            <p:nvPr/>
          </p:nvSpPr>
          <p:spPr>
            <a:xfrm>
              <a:off x="4896166" y="4181893"/>
              <a:ext cx="2129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A89E3B59-64E7-4647-A54A-52BBD12FB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3514" y="3930010"/>
              <a:ext cx="131354" cy="197304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AB3CC62-B361-42CD-A841-EEEA960B4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9676" y="4197317"/>
              <a:ext cx="167100" cy="16802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E8EB702-E43F-40DD-BF7A-C5EF7E533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7083" y="4494125"/>
              <a:ext cx="199295" cy="140972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CABF195-3E73-4876-9754-F79E0EFA7940}"/>
              </a:ext>
            </a:extLst>
          </p:cNvPr>
          <p:cNvGrpSpPr/>
          <p:nvPr/>
        </p:nvGrpSpPr>
        <p:grpSpPr>
          <a:xfrm>
            <a:off x="2234712" y="4123375"/>
            <a:ext cx="6453957" cy="1068106"/>
            <a:chOff x="2833333" y="3649688"/>
            <a:chExt cx="6453957" cy="1068106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90776D1-1378-4B59-8B16-F17753B2257E}"/>
                </a:ext>
              </a:extLst>
            </p:cNvPr>
            <p:cNvSpPr txBox="1"/>
            <p:nvPr/>
          </p:nvSpPr>
          <p:spPr>
            <a:xfrm>
              <a:off x="2833333" y="3649688"/>
              <a:ext cx="44818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VĂN </a:t>
              </a:r>
              <a:r>
                <a:rPr lang="en-US" sz="12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</a:t>
              </a:r>
              <a:r>
                <a:rPr lang="en-US" sz="12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QUATEST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F28C762-D8C0-4B96-ACC6-212237157696}"/>
                </a:ext>
              </a:extLst>
            </p:cNvPr>
            <p:cNvSpPr txBox="1"/>
            <p:nvPr/>
          </p:nvSpPr>
          <p:spPr>
            <a:xfrm>
              <a:off x="3119873" y="4410017"/>
              <a:ext cx="58293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dh.q2@quatest3.com.vn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1364420-D69D-4DC5-9D1A-C84CD747A0B4}"/>
                </a:ext>
              </a:extLst>
            </p:cNvPr>
            <p:cNvSpPr txBox="1"/>
            <p:nvPr/>
          </p:nvSpPr>
          <p:spPr>
            <a:xfrm>
              <a:off x="3085639" y="3869545"/>
              <a:ext cx="62016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Lô </a:t>
              </a:r>
              <a:r>
                <a:rPr lang="vi-VN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C5,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ờng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</a:t>
              </a:r>
              <a:r>
                <a:rPr lang="vi-VN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 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KCN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Cát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Lái</a:t>
              </a:r>
              <a:r>
                <a:rPr lang="vi-VN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phường Cát Lái, Tp. Hồ Chí Minh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611718A-69F7-4C44-8F43-645AE7CDBE2B}"/>
                </a:ext>
              </a:extLst>
            </p:cNvPr>
            <p:cNvSpPr txBox="1"/>
            <p:nvPr/>
          </p:nvSpPr>
          <p:spPr>
            <a:xfrm>
              <a:off x="3096122" y="4177889"/>
              <a:ext cx="31847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028 3829 4274 Ext: 2100</a:t>
              </a: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63626ED9-80BB-42A3-8E3E-B3E0D5936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3514" y="3940170"/>
              <a:ext cx="131354" cy="197304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37CBC2B0-FF63-4B1D-B2C5-487B7DE57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9676" y="4207477"/>
              <a:ext cx="167100" cy="168027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10DEC13-0BC6-4DCB-8557-4D258B91C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7083" y="4504285"/>
              <a:ext cx="199295" cy="140972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7C00072-2314-42A4-AEF2-DC219C8553F9}"/>
              </a:ext>
            </a:extLst>
          </p:cNvPr>
          <p:cNvGrpSpPr/>
          <p:nvPr/>
        </p:nvGrpSpPr>
        <p:grpSpPr>
          <a:xfrm>
            <a:off x="2258462" y="5286603"/>
            <a:ext cx="6453957" cy="1101488"/>
            <a:chOff x="2833333" y="3657651"/>
            <a:chExt cx="6453957" cy="1101488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AA5227E-8345-4260-B603-2BF6782D4597}"/>
                </a:ext>
              </a:extLst>
            </p:cNvPr>
            <p:cNvSpPr txBox="1"/>
            <p:nvPr/>
          </p:nvSpPr>
          <p:spPr>
            <a:xfrm>
              <a:off x="2833333" y="3657651"/>
              <a:ext cx="31714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 NHÁNH </a:t>
              </a:r>
              <a:r>
                <a:rPr lang="vi-VN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DAKLAK</a:t>
              </a:r>
              <a:endPara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CFE153F-79CF-4FE9-A187-CCA43C302449}"/>
                </a:ext>
              </a:extLst>
            </p:cNvPr>
            <p:cNvSpPr txBox="1"/>
            <p:nvPr/>
          </p:nvSpPr>
          <p:spPr>
            <a:xfrm>
              <a:off x="3096123" y="4451362"/>
              <a:ext cx="58293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dl@quatest3.com.vn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293EE36-F6F1-4F58-8673-A88493054F9B}"/>
                </a:ext>
              </a:extLst>
            </p:cNvPr>
            <p:cNvSpPr txBox="1"/>
            <p:nvPr/>
          </p:nvSpPr>
          <p:spPr>
            <a:xfrm>
              <a:off x="3085639" y="3889865"/>
              <a:ext cx="62016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vi-VN" sz="1400" b="1" dirty="0">
                  <a:solidFill>
                    <a:schemeClr val="bg1"/>
                  </a:solidFill>
                </a:rPr>
                <a:t>Khối 8, phường Tân An, tỉnh Đắk Lắk</a:t>
              </a:r>
              <a:endParaRPr 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4226187-999A-4CF1-8733-5E0273E638D9}"/>
                </a:ext>
              </a:extLst>
            </p:cNvPr>
            <p:cNvSpPr txBox="1"/>
            <p:nvPr/>
          </p:nvSpPr>
          <p:spPr>
            <a:xfrm>
              <a:off x="3096123" y="4198209"/>
              <a:ext cx="17092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0262 3796999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936AD7C-9564-4412-90FC-182FADEC0C7E}"/>
                </a:ext>
              </a:extLst>
            </p:cNvPr>
            <p:cNvSpPr txBox="1"/>
            <p:nvPr/>
          </p:nvSpPr>
          <p:spPr>
            <a:xfrm>
              <a:off x="4896166" y="4212373"/>
              <a:ext cx="2129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028 3829 3012</a:t>
              </a: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3A5559DF-83EA-4681-A271-FDCC5F7F7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3514" y="3960490"/>
              <a:ext cx="131354" cy="197304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94C05CC1-CDB6-4C30-AED8-0F2B18BFD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9676" y="4227797"/>
              <a:ext cx="167100" cy="168027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1AAC5852-11BD-416B-9ABB-FED1600E0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7083" y="4534765"/>
              <a:ext cx="199295" cy="140972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A941321C-C70D-4A95-A2E9-1BE9A29B8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4815" y="4243664"/>
              <a:ext cx="202167" cy="201327"/>
            </a:xfrm>
            <a:prstGeom prst="rect">
              <a:avLst/>
            </a:prstGeom>
          </p:spPr>
        </p:pic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0593F041-451D-467E-8099-57EFFABC79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05" y="4379664"/>
            <a:ext cx="1321934" cy="46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1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C453-9E40-A000-B013-BAB11159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GIỚI THIỆU VỀ </a:t>
            </a:r>
            <a:br>
              <a:rPr lang="vi-VN" dirty="0"/>
            </a:br>
            <a:r>
              <a:rPr lang="vi-VN" dirty="0"/>
              <a:t>TRUNG TÂM KỸ THUẬT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9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33402" y="3298364"/>
            <a:ext cx="6925345" cy="1431349"/>
          </a:xfrm>
        </p:spPr>
        <p:txBody>
          <a:bodyPr/>
          <a:lstStyle/>
          <a:p>
            <a:r>
              <a:rPr lang="en-US" sz="4000" dirty="0"/>
              <a:t>CHÂN THÀNH C</a:t>
            </a:r>
            <a:r>
              <a:rPr lang="vi-VN" dirty="0"/>
              <a:t>Ả</a:t>
            </a:r>
            <a:r>
              <a:rPr lang="en-US" sz="4000" dirty="0"/>
              <a:t>M ƠN</a:t>
            </a:r>
          </a:p>
        </p:txBody>
      </p:sp>
    </p:spTree>
    <p:extLst>
      <p:ext uri="{BB962C8B-B14F-4D97-AF65-F5344CB8AC3E}">
        <p14:creationId xmlns:p14="http://schemas.microsoft.com/office/powerpoint/2010/main" val="2076886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804" y="463205"/>
            <a:ext cx="6536942" cy="619125"/>
          </a:xfrm>
        </p:spPr>
        <p:txBody>
          <a:bodyPr/>
          <a:lstStyle/>
          <a:p>
            <a:pPr>
              <a:spcBef>
                <a:spcPts val="600"/>
              </a:spcBef>
              <a:buSzPct val="100000"/>
            </a:pPr>
            <a:r>
              <a:rPr lang="en-US" sz="3200" b="1"/>
              <a:t>GI</a:t>
            </a:r>
            <a:r>
              <a:rPr lang="en-US"/>
              <a:t>ỚI THIỆU CHUNG</a:t>
            </a:r>
            <a:endParaRPr lang="en-US" sz="32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BE03D5-B0F6-43B7-B5EE-F3375D999B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5" y="2045174"/>
            <a:ext cx="2917770" cy="2126921"/>
          </a:xfrm>
          <a:prstGeom prst="rect">
            <a:avLst/>
          </a:prstGeom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4AA49FD-29C0-42F3-A025-2EC304F4C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395" y="1117197"/>
            <a:ext cx="4218343" cy="1147094"/>
          </a:xfrm>
        </p:spPr>
        <p:txBody>
          <a:bodyPr>
            <a:noAutofit/>
          </a:bodyPr>
          <a:lstStyle/>
          <a:p>
            <a:pPr marL="173038" indent="-173038">
              <a:buSzPct val="150000"/>
            </a:pPr>
            <a:r>
              <a:rPr lang="vi-VN" sz="1400" dirty="0"/>
              <a:t>Trung tâm Kỹ thuật Tiêu chuẩn Đo lường Chất lượng 3 (</a:t>
            </a:r>
            <a:r>
              <a:rPr lang="en-US" sz="1400" dirty="0"/>
              <a:t>QUATEST 3)</a:t>
            </a:r>
            <a:r>
              <a:rPr lang="vi-VN" sz="1400" dirty="0"/>
              <a:t> là tổ chức khoa học kỹ thuật trực thuộc Ủy ban Tiêu chuẩn Đo lường</a:t>
            </a:r>
            <a:r>
              <a:rPr lang="en-US" sz="1400" dirty="0"/>
              <a:t> </a:t>
            </a:r>
            <a:r>
              <a:rPr lang="en-US" sz="1400" dirty="0" err="1"/>
              <a:t>Chất</a:t>
            </a:r>
            <a:r>
              <a:rPr lang="en-US" sz="1400" dirty="0"/>
              <a:t> </a:t>
            </a:r>
            <a:r>
              <a:rPr lang="en-US" sz="1400" dirty="0" err="1"/>
              <a:t>lượng</a:t>
            </a:r>
            <a:r>
              <a:rPr lang="vi-VN" sz="1400" dirty="0"/>
              <a:t> Quốc gia - Bộ Khoa học và Công nghệ</a:t>
            </a:r>
            <a:r>
              <a:rPr lang="en-US" sz="14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306CAF-4B9B-4CA1-B358-7B6B84569A5E}"/>
              </a:ext>
            </a:extLst>
          </p:cNvPr>
          <p:cNvSpPr txBox="1"/>
          <p:nvPr/>
        </p:nvSpPr>
        <p:spPr>
          <a:xfrm>
            <a:off x="660600" y="4206962"/>
            <a:ext cx="3559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 dirty="0">
                <a:latin typeface="UTM Avo" panose="02040603050506020204" pitchFamily="18" charset="0"/>
              </a:rPr>
              <a:t>Trụ sở chính tại 49 Pasteur, </a:t>
            </a:r>
            <a:r>
              <a:rPr lang="en-US" sz="1200" b="1" dirty="0" err="1">
                <a:latin typeface="UTM Avo" panose="02040603050506020204" pitchFamily="18" charset="0"/>
              </a:rPr>
              <a:t>phường</a:t>
            </a:r>
            <a:r>
              <a:rPr lang="en-US" sz="1200" b="1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latin typeface="UTM Avo" panose="02040603050506020204" pitchFamily="18" charset="0"/>
              </a:rPr>
              <a:t>Sài</a:t>
            </a:r>
            <a:r>
              <a:rPr lang="en-US" sz="1200" b="1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latin typeface="UTM Avo" panose="02040603050506020204" pitchFamily="18" charset="0"/>
              </a:rPr>
              <a:t>Gòn</a:t>
            </a:r>
            <a:r>
              <a:rPr lang="en-US" sz="1200" b="1" dirty="0">
                <a:latin typeface="UTM Avo" panose="02040603050506020204" pitchFamily="18" charset="0"/>
              </a:rPr>
              <a:t>, TP.HCM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51D6A02-542E-4B47-BEBE-DEAE2E8780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5" y="4557254"/>
            <a:ext cx="2917770" cy="17058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DB83C83-4829-469D-8CFD-B7DB41AE8BA8}"/>
              </a:ext>
            </a:extLst>
          </p:cNvPr>
          <p:cNvSpPr txBox="1"/>
          <p:nvPr/>
        </p:nvSpPr>
        <p:spPr>
          <a:xfrm>
            <a:off x="660600" y="6307307"/>
            <a:ext cx="366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 dirty="0">
                <a:latin typeface="UTM Avo" panose="02040603050506020204" pitchFamily="18" charset="0"/>
              </a:rPr>
              <a:t>Khu thí nghiệm </a:t>
            </a:r>
            <a:r>
              <a:rPr lang="en-US" sz="1200" b="1" dirty="0">
                <a:latin typeface="UTM Avo" panose="02040603050506020204" pitchFamily="18" charset="0"/>
              </a:rPr>
              <a:t>Bi</a:t>
            </a:r>
            <a:r>
              <a:rPr lang="vi-VN" sz="1200" b="1" dirty="0">
                <a:latin typeface="UTM Avo" panose="02040603050506020204" pitchFamily="18" charset="0"/>
              </a:rPr>
              <a:t>ê</a:t>
            </a:r>
            <a:r>
              <a:rPr lang="en-US" sz="1200" b="1" dirty="0">
                <a:latin typeface="UTM Avo" panose="02040603050506020204" pitchFamily="18" charset="0"/>
              </a:rPr>
              <a:t>n H</a:t>
            </a:r>
            <a:r>
              <a:rPr lang="vi-VN" sz="1200" b="1" dirty="0">
                <a:latin typeface="UTM Avo" panose="02040603050506020204" pitchFamily="18" charset="0"/>
              </a:rPr>
              <a:t>ò</a:t>
            </a:r>
            <a:r>
              <a:rPr lang="en-US" sz="1200" b="1" dirty="0">
                <a:latin typeface="UTM Avo" panose="02040603050506020204" pitchFamily="18" charset="0"/>
              </a:rPr>
              <a:t>a, </a:t>
            </a:r>
            <a:r>
              <a:rPr lang="en-US" sz="1200" b="1" dirty="0" err="1">
                <a:latin typeface="UTM Avo" panose="02040603050506020204" pitchFamily="18" charset="0"/>
              </a:rPr>
              <a:t>phường</a:t>
            </a:r>
            <a:r>
              <a:rPr lang="en-US" sz="1200" b="1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latin typeface="UTM Avo" panose="02040603050506020204" pitchFamily="18" charset="0"/>
              </a:rPr>
              <a:t>Trấn</a:t>
            </a:r>
            <a:r>
              <a:rPr lang="en-US" sz="1200" b="1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latin typeface="UTM Avo" panose="02040603050506020204" pitchFamily="18" charset="0"/>
              </a:rPr>
              <a:t>Biên</a:t>
            </a:r>
            <a:r>
              <a:rPr lang="en-US" sz="1200" b="1" dirty="0">
                <a:latin typeface="UTM Avo" panose="02040603050506020204" pitchFamily="18" charset="0"/>
              </a:rPr>
              <a:t>, </a:t>
            </a:r>
            <a:r>
              <a:rPr lang="en-US" sz="1200" b="1" dirty="0" err="1">
                <a:latin typeface="UTM Avo" panose="02040603050506020204" pitchFamily="18" charset="0"/>
              </a:rPr>
              <a:t>Đồng</a:t>
            </a:r>
            <a:r>
              <a:rPr lang="en-US" sz="1200" b="1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latin typeface="UTM Avo" panose="02040603050506020204" pitchFamily="18" charset="0"/>
              </a:rPr>
              <a:t>Nai</a:t>
            </a:r>
            <a:endParaRPr lang="en-US" sz="1200" b="1" dirty="0">
              <a:latin typeface="UTM Avo" panose="0204060305050602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00C0C2C-3328-4668-8BC8-CBAA600AAE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42" y="1206013"/>
            <a:ext cx="2917770" cy="16410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AAEFAE6-9158-44CE-9B09-5D8D0FA70BAA}"/>
              </a:ext>
            </a:extLst>
          </p:cNvPr>
          <p:cNvSpPr txBox="1"/>
          <p:nvPr/>
        </p:nvSpPr>
        <p:spPr>
          <a:xfrm>
            <a:off x="5528816" y="2832272"/>
            <a:ext cx="372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b="1" dirty="0">
                <a:latin typeface="UTM Avo" panose="02040603050506020204" pitchFamily="18" charset="0"/>
              </a:rPr>
              <a:t>Khu </a:t>
            </a:r>
            <a:r>
              <a:rPr lang="en-US" sz="1200" b="1" dirty="0">
                <a:latin typeface="UTM Avo" panose="02040603050506020204" pitchFamily="18" charset="0"/>
              </a:rPr>
              <a:t>V</a:t>
            </a:r>
            <a:r>
              <a:rPr lang="vi-VN" sz="1200" b="1" dirty="0">
                <a:latin typeface="UTM Avo" panose="02040603050506020204" pitchFamily="18" charset="0"/>
              </a:rPr>
              <a:t>ăn phòng và </a:t>
            </a:r>
            <a:r>
              <a:rPr lang="en-US" sz="1200" b="1" dirty="0">
                <a:latin typeface="UTM Avo" panose="02040603050506020204" pitchFamily="18" charset="0"/>
              </a:rPr>
              <a:t>P</a:t>
            </a:r>
            <a:r>
              <a:rPr lang="vi-VN" sz="1200" b="1" dirty="0">
                <a:latin typeface="UTM Avo" panose="02040603050506020204" pitchFamily="18" charset="0"/>
              </a:rPr>
              <a:t>hòng </a:t>
            </a:r>
            <a:r>
              <a:rPr lang="en-US" sz="1200" b="1" dirty="0">
                <a:latin typeface="UTM Avo" panose="02040603050506020204" pitchFamily="18" charset="0"/>
              </a:rPr>
              <a:t>T</a:t>
            </a:r>
            <a:r>
              <a:rPr lang="vi-VN" sz="1200" b="1" dirty="0">
                <a:latin typeface="UTM Avo" panose="02040603050506020204" pitchFamily="18" charset="0"/>
              </a:rPr>
              <a:t>hí nghiệm </a:t>
            </a:r>
            <a:r>
              <a:rPr lang="en-US" sz="1200" b="1" dirty="0" err="1">
                <a:latin typeface="UTM Avo" panose="02040603050506020204" pitchFamily="18" charset="0"/>
              </a:rPr>
              <a:t>tại</a:t>
            </a:r>
            <a:r>
              <a:rPr lang="en-US" sz="1200" b="1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latin typeface="UTM Avo" panose="02040603050506020204" pitchFamily="18" charset="0"/>
              </a:rPr>
              <a:t>Phường</a:t>
            </a:r>
            <a:r>
              <a:rPr lang="en-US" sz="1200" b="1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latin typeface="UTM Avo" panose="02040603050506020204" pitchFamily="18" charset="0"/>
              </a:rPr>
              <a:t>Cát</a:t>
            </a:r>
            <a:r>
              <a:rPr lang="en-US" sz="1200" b="1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latin typeface="UTM Avo" panose="02040603050506020204" pitchFamily="18" charset="0"/>
              </a:rPr>
              <a:t>Lái</a:t>
            </a:r>
            <a:endParaRPr lang="en-US" sz="1200" b="1" dirty="0">
              <a:latin typeface="UTM Avo" panose="02040603050506020204" pitchFamily="18" charset="0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AC5AE21C-B7ED-4A37-AAFC-D1A4DB3669F0}"/>
              </a:ext>
            </a:extLst>
          </p:cNvPr>
          <p:cNvSpPr txBox="1">
            <a:spLocks/>
          </p:cNvSpPr>
          <p:nvPr/>
        </p:nvSpPr>
        <p:spPr>
          <a:xfrm>
            <a:off x="4201066" y="5631054"/>
            <a:ext cx="4699754" cy="176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28575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Blip>
                <a:blip r:embed="rId5"/>
              </a:buBlip>
              <a:defRPr sz="1100" kern="120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SzPct val="150000"/>
            </a:pP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QUATEST 3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hiện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có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hơn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650 CBNV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có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nhiều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kinh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nghiệm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thực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tiễn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trong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lĩnh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vực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thử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nghiệm,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giám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định,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kiểm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tra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nhà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nước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chứng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nhận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sản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phẩm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và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chứng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nhận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hệ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thống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cho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các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lĩnh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vực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sản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phẩm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và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dịch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vụ</a:t>
            </a:r>
            <a:r>
              <a:rPr lang="en-US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vi-VN" alt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theo yêu cầu bắt buộc hoặc tự nguyện từ khách hàng.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ABB1CA-3612-E254-AA38-5A60B255F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242" y="3189100"/>
            <a:ext cx="1914650" cy="2202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56D3A3-AD25-A721-22A0-1ACF2F7DA370}"/>
              </a:ext>
            </a:extLst>
          </p:cNvPr>
          <p:cNvSpPr txBox="1"/>
          <p:nvPr/>
        </p:nvSpPr>
        <p:spPr>
          <a:xfrm>
            <a:off x="4398311" y="5354055"/>
            <a:ext cx="1564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 dirty="0">
                <a:latin typeface="UTM Avo" panose="02040603050506020204" pitchFamily="18" charset="0"/>
              </a:rPr>
              <a:t>Chi nhánh </a:t>
            </a:r>
            <a:r>
              <a:rPr lang="en-US" sz="1200" b="1" dirty="0" err="1">
                <a:latin typeface="UTM Avo" panose="02040603050506020204" pitchFamily="18" charset="0"/>
              </a:rPr>
              <a:t>tại</a:t>
            </a:r>
            <a:r>
              <a:rPr lang="en-US" sz="1200" b="1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latin typeface="UTM Avo" panose="02040603050506020204" pitchFamily="18" charset="0"/>
              </a:rPr>
              <a:t>Đắk</a:t>
            </a:r>
            <a:r>
              <a:rPr lang="en-US" sz="1200" b="1" dirty="0">
                <a:latin typeface="UTM Avo" panose="02040603050506020204" pitchFamily="18" charset="0"/>
              </a:rPr>
              <a:t> </a:t>
            </a:r>
            <a:r>
              <a:rPr lang="en-US" sz="1200" b="1">
                <a:latin typeface="UTM Avo" panose="02040603050506020204" pitchFamily="18" charset="0"/>
              </a:rPr>
              <a:t>Lắk</a:t>
            </a:r>
            <a:endParaRPr lang="en-US" sz="1200" b="1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D6F28-B35F-1BC6-197D-E1A0D1322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451" y="3195952"/>
            <a:ext cx="1643270" cy="21839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8DFBFE-2A2A-1305-0850-06EE94131EF5}"/>
              </a:ext>
            </a:extLst>
          </p:cNvPr>
          <p:cNvSpPr txBox="1"/>
          <p:nvPr/>
        </p:nvSpPr>
        <p:spPr>
          <a:xfrm>
            <a:off x="6354746" y="5411095"/>
            <a:ext cx="2901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UTM Avo" panose="02040603050506020204" pitchFamily="18" charset="0"/>
              </a:rPr>
              <a:t>VP Giao </a:t>
            </a:r>
            <a:r>
              <a:rPr lang="en-US" sz="1200" b="1" dirty="0" err="1">
                <a:latin typeface="UTM Avo" panose="02040603050506020204" pitchFamily="18" charset="0"/>
              </a:rPr>
              <a:t>dịch</a:t>
            </a:r>
            <a:r>
              <a:rPr lang="en-US" sz="1200" b="1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latin typeface="UTM Avo" panose="02040603050506020204" pitchFamily="18" charset="0"/>
              </a:rPr>
              <a:t>tại</a:t>
            </a:r>
            <a:r>
              <a:rPr lang="en-US" sz="1200" b="1" dirty="0">
                <a:latin typeface="UTM Avo" panose="02040603050506020204" pitchFamily="18" charset="0"/>
              </a:rPr>
              <a:t> 1196 </a:t>
            </a:r>
            <a:r>
              <a:rPr lang="en-US" sz="1200" b="1" dirty="0" err="1">
                <a:latin typeface="UTM Avo" panose="02040603050506020204" pitchFamily="18" charset="0"/>
              </a:rPr>
              <a:t>Đường</a:t>
            </a:r>
            <a:r>
              <a:rPr lang="en-US" sz="1200" b="1" dirty="0">
                <a:latin typeface="UTM Avo" panose="02040603050506020204" pitchFamily="18" charset="0"/>
              </a:rPr>
              <a:t> Ba </a:t>
            </a:r>
            <a:r>
              <a:rPr lang="en-US" sz="1200" b="1" dirty="0" err="1">
                <a:latin typeface="UTM Avo" panose="02040603050506020204" pitchFamily="18" charset="0"/>
              </a:rPr>
              <a:t>Tháng</a:t>
            </a:r>
            <a:r>
              <a:rPr lang="en-US" sz="1200" b="1" dirty="0">
                <a:latin typeface="UTM Avo" panose="02040603050506020204" pitchFamily="18" charset="0"/>
              </a:rPr>
              <a:t> Hai</a:t>
            </a:r>
          </a:p>
        </p:txBody>
      </p:sp>
    </p:spTree>
    <p:extLst>
      <p:ext uri="{BB962C8B-B14F-4D97-AF65-F5344CB8AC3E}">
        <p14:creationId xmlns:p14="http://schemas.microsoft.com/office/powerpoint/2010/main" val="203475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SỨ MỆNH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B3B76B-58F3-458D-9EB6-E4A986900EA0}"/>
              </a:ext>
            </a:extLst>
          </p:cNvPr>
          <p:cNvSpPr/>
          <p:nvPr/>
        </p:nvSpPr>
        <p:spPr>
          <a:xfrm>
            <a:off x="4172385" y="3429000"/>
            <a:ext cx="423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0872B9"/>
                </a:solidFill>
              </a:rPr>
              <a:t>Cung cấp dịch vụ bên thứ ba</a:t>
            </a:r>
            <a:endParaRPr lang="en-US" b="1" dirty="0">
              <a:solidFill>
                <a:srgbClr val="0872B9"/>
              </a:solidFill>
            </a:endParaRPr>
          </a:p>
          <a:p>
            <a:r>
              <a:rPr lang="vi-VN" dirty="0"/>
              <a:t>về chứng nhận sự phù hợp bao gồm thử nghiệm, đo lường, hiệu chuẩn, giám định, chứng nhận sự phù hợp và các dịch vụ liên quan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E4117C-6D48-409B-BC59-460B2EF830F4}"/>
              </a:ext>
            </a:extLst>
          </p:cNvPr>
          <p:cNvSpPr/>
          <p:nvPr/>
        </p:nvSpPr>
        <p:spPr>
          <a:xfrm>
            <a:off x="2865229" y="5345941"/>
            <a:ext cx="4328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vi-VN" b="1">
                <a:solidFill>
                  <a:srgbClr val="0872B9"/>
                </a:solidFill>
              </a:rPr>
              <a:t>Tạo điều kiện cho các doanh nghiệp </a:t>
            </a:r>
            <a:r>
              <a:rPr lang="vi-VN"/>
              <a:t>tiếp cận thị trường trong và ngoài nước thông qua năng suất và chất lượng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E09D96-C00A-42A5-B745-74B2322BDD40}"/>
              </a:ext>
            </a:extLst>
          </p:cNvPr>
          <p:cNvSpPr/>
          <p:nvPr/>
        </p:nvSpPr>
        <p:spPr>
          <a:xfrm>
            <a:off x="4572000" y="2222263"/>
            <a:ext cx="4231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0872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 vụ quản lý nhà nước </a:t>
            </a:r>
            <a:endParaRPr lang="en-US" b="1" dirty="0">
              <a:solidFill>
                <a:srgbClr val="0872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Tiêu chuẩn – Đo l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Chất l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8E11FC-0333-4442-B989-37BF3018D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9" y="1600080"/>
            <a:ext cx="2537028" cy="25370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D6939A-6AC4-4303-BB63-6E41297F6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43" y="1850312"/>
            <a:ext cx="2747030" cy="38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6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91586-F7B8-A60C-F582-9EA316F0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CÁC DỊCH VỤ CỦA </a:t>
            </a:r>
            <a:br>
              <a:rPr lang="vi-VN" dirty="0"/>
            </a:br>
            <a:r>
              <a:rPr lang="vi-VN" dirty="0"/>
              <a:t>TRUNG TÂM KỸ THUẬT 3</a:t>
            </a:r>
            <a:br>
              <a:rPr lang="vi-VN" dirty="0"/>
            </a:br>
            <a:r>
              <a:rPr lang="vi-VN" dirty="0"/>
              <a:t>(QUATEST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9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buSzPct val="100000"/>
            </a:pPr>
            <a:r>
              <a:rPr lang="en-US" b="1"/>
              <a:t>LĨNH VỰC KỸ THUẬT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D6EFE-8157-4420-9B50-03DB22556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33" y="1318597"/>
            <a:ext cx="780899" cy="782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155A6-CB02-4E50-BEFD-0ADBBF5D3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85" y="1318597"/>
            <a:ext cx="782728" cy="782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5C2E1-EE62-40C9-B5C8-00DDF36E0F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76" y="1318597"/>
            <a:ext cx="782728" cy="7827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AB0986-2819-448E-9820-828F184799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68" y="1323579"/>
            <a:ext cx="780899" cy="7827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06BB77-428D-488B-93B3-E8912F5B4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4" y="3246392"/>
            <a:ext cx="782728" cy="780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D18D05-1542-4353-93FC-C0256F140E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70" y="3244563"/>
            <a:ext cx="782728" cy="7827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9372C3-3EAA-4BDF-A960-624E7E19B7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67" y="3244563"/>
            <a:ext cx="780899" cy="7827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2B031E-918F-479A-A382-6D990077DE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76" y="3244563"/>
            <a:ext cx="782728" cy="7827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37FE78-8543-4B3A-9223-79516ACA7945}"/>
              </a:ext>
            </a:extLst>
          </p:cNvPr>
          <p:cNvSpPr txBox="1"/>
          <p:nvPr/>
        </p:nvSpPr>
        <p:spPr>
          <a:xfrm>
            <a:off x="448611" y="2212193"/>
            <a:ext cx="2071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>
                <a:solidFill>
                  <a:srgbClr val="0072BC"/>
                </a:solidFill>
              </a:rPr>
              <a:t>Thử nghiệm </a:t>
            </a:r>
          </a:p>
          <a:p>
            <a:pPr algn="ctr"/>
            <a:r>
              <a:rPr lang="vi-VN" sz="1400">
                <a:solidFill>
                  <a:srgbClr val="0072BC"/>
                </a:solidFill>
              </a:rPr>
              <a:t>chất lượng và an toàn</a:t>
            </a:r>
          </a:p>
          <a:p>
            <a:pPr algn="ctr"/>
            <a:r>
              <a:rPr lang="vi-VN" sz="1400">
                <a:solidFill>
                  <a:srgbClr val="0072BC"/>
                </a:solidFill>
              </a:rPr>
              <a:t>sản phẩm hàng hóa</a:t>
            </a:r>
            <a:endParaRPr lang="en-US" sz="1400" dirty="0">
              <a:solidFill>
                <a:srgbClr val="0072BC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A7140D-76C8-44BE-9CF1-A2D5AA1CEEC4}"/>
              </a:ext>
            </a:extLst>
          </p:cNvPr>
          <p:cNvSpPr txBox="1"/>
          <p:nvPr/>
        </p:nvSpPr>
        <p:spPr>
          <a:xfrm>
            <a:off x="2698628" y="2212193"/>
            <a:ext cx="1701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>
                <a:solidFill>
                  <a:srgbClr val="0072BC"/>
                </a:solidFill>
              </a:rPr>
              <a:t>Giám định, </a:t>
            </a:r>
          </a:p>
          <a:p>
            <a:pPr algn="ctr"/>
            <a:r>
              <a:rPr lang="vi-VN" sz="1400">
                <a:solidFill>
                  <a:srgbClr val="0072BC"/>
                </a:solidFill>
              </a:rPr>
              <a:t>thẩm định kỹ thuật</a:t>
            </a:r>
            <a:endParaRPr lang="en-US" sz="1400" dirty="0">
              <a:solidFill>
                <a:srgbClr val="0072BC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DC35C0-93F3-4EB2-81C9-2B367366D3EC}"/>
              </a:ext>
            </a:extLst>
          </p:cNvPr>
          <p:cNvSpPr txBox="1"/>
          <p:nvPr/>
        </p:nvSpPr>
        <p:spPr>
          <a:xfrm>
            <a:off x="4633415" y="2212193"/>
            <a:ext cx="176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>
                <a:solidFill>
                  <a:srgbClr val="0072BC"/>
                </a:solidFill>
              </a:rPr>
              <a:t>Chứng nhận </a:t>
            </a:r>
          </a:p>
          <a:p>
            <a:pPr algn="ctr"/>
            <a:r>
              <a:rPr lang="vi-VN" sz="1400">
                <a:solidFill>
                  <a:srgbClr val="0072BC"/>
                </a:solidFill>
              </a:rPr>
              <a:t>sản phẩm,</a:t>
            </a:r>
            <a:r>
              <a:rPr lang="en-US" sz="1400">
                <a:solidFill>
                  <a:srgbClr val="0072BC"/>
                </a:solidFill>
              </a:rPr>
              <a:t> </a:t>
            </a:r>
            <a:r>
              <a:rPr lang="vi-VN" sz="1400">
                <a:solidFill>
                  <a:srgbClr val="0072BC"/>
                </a:solidFill>
              </a:rPr>
              <a:t>dịch vụ</a:t>
            </a:r>
            <a:endParaRPr lang="en-US" sz="1400" dirty="0">
              <a:solidFill>
                <a:srgbClr val="0072BC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FA7FEA-BA90-4466-AC57-D6692C007723}"/>
              </a:ext>
            </a:extLst>
          </p:cNvPr>
          <p:cNvSpPr txBox="1"/>
          <p:nvPr/>
        </p:nvSpPr>
        <p:spPr>
          <a:xfrm>
            <a:off x="6544538" y="2212193"/>
            <a:ext cx="18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>
                <a:solidFill>
                  <a:srgbClr val="0072BC"/>
                </a:solidFill>
              </a:rPr>
              <a:t>Chứng nhận </a:t>
            </a:r>
          </a:p>
          <a:p>
            <a:pPr algn="ctr"/>
            <a:r>
              <a:rPr lang="vi-VN" sz="1400">
                <a:solidFill>
                  <a:srgbClr val="0072BC"/>
                </a:solidFill>
              </a:rPr>
              <a:t>hệ thống quản lý</a:t>
            </a:r>
            <a:endParaRPr lang="en-US" sz="1400" dirty="0">
              <a:solidFill>
                <a:srgbClr val="0072BC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343876-D79F-43D0-B100-5FCE257880FE}"/>
              </a:ext>
            </a:extLst>
          </p:cNvPr>
          <p:cNvSpPr txBox="1"/>
          <p:nvPr/>
        </p:nvSpPr>
        <p:spPr>
          <a:xfrm>
            <a:off x="378943" y="4135883"/>
            <a:ext cx="221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>
                <a:solidFill>
                  <a:srgbClr val="0072BC"/>
                </a:solidFill>
              </a:rPr>
              <a:t>Hiệu chuẩn, kiểm định</a:t>
            </a:r>
          </a:p>
          <a:p>
            <a:pPr algn="ctr"/>
            <a:r>
              <a:rPr lang="vi-VN" sz="1400">
                <a:solidFill>
                  <a:srgbClr val="0072BC"/>
                </a:solidFill>
              </a:rPr>
              <a:t>phương tiện đo</a:t>
            </a:r>
            <a:endParaRPr lang="en-US" sz="1400" dirty="0">
              <a:solidFill>
                <a:srgbClr val="0072BC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FA7423-1FB6-4A33-8E2B-0C5FF66471C8}"/>
              </a:ext>
            </a:extLst>
          </p:cNvPr>
          <p:cNvSpPr txBox="1"/>
          <p:nvPr/>
        </p:nvSpPr>
        <p:spPr>
          <a:xfrm>
            <a:off x="2422565" y="4135883"/>
            <a:ext cx="225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dirty="0">
                <a:solidFill>
                  <a:srgbClr val="0072BC"/>
                </a:solidFill>
              </a:rPr>
              <a:t>Thử nghiệm thành thạo </a:t>
            </a:r>
          </a:p>
          <a:p>
            <a:pPr algn="ctr"/>
            <a:r>
              <a:rPr lang="vi-VN" sz="1400" dirty="0">
                <a:solidFill>
                  <a:srgbClr val="0072BC"/>
                </a:solidFill>
              </a:rPr>
              <a:t>và so sánh liên phòng</a:t>
            </a:r>
            <a:endParaRPr lang="en-US" sz="1400" dirty="0">
              <a:solidFill>
                <a:srgbClr val="0072BC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6A3F3F-64E2-447D-8EE2-B4FE10615C85}"/>
              </a:ext>
            </a:extLst>
          </p:cNvPr>
          <p:cNvSpPr txBox="1"/>
          <p:nvPr/>
        </p:nvSpPr>
        <p:spPr>
          <a:xfrm>
            <a:off x="4633415" y="4135883"/>
            <a:ext cx="176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dirty="0">
                <a:solidFill>
                  <a:srgbClr val="0072BC"/>
                </a:solidFill>
              </a:rPr>
              <a:t>Dịch vụ hỗ trợ</a:t>
            </a:r>
          </a:p>
          <a:p>
            <a:pPr algn="ctr"/>
            <a:r>
              <a:rPr lang="vi-VN" sz="1400" dirty="0">
                <a:solidFill>
                  <a:srgbClr val="0072BC"/>
                </a:solidFill>
              </a:rPr>
              <a:t>phòng thí nghiệm</a:t>
            </a:r>
            <a:endParaRPr lang="en-US" sz="1400" dirty="0">
              <a:solidFill>
                <a:srgbClr val="0072BC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DE7AF0-BCA8-4B93-8D10-06314ACEE496}"/>
              </a:ext>
            </a:extLst>
          </p:cNvPr>
          <p:cNvSpPr txBox="1"/>
          <p:nvPr/>
        </p:nvSpPr>
        <p:spPr>
          <a:xfrm>
            <a:off x="6137859" y="4135883"/>
            <a:ext cx="2692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dirty="0">
                <a:solidFill>
                  <a:srgbClr val="0072BC"/>
                </a:solidFill>
              </a:rPr>
              <a:t>Đào tạo </a:t>
            </a:r>
          </a:p>
          <a:p>
            <a:pPr algn="ctr"/>
            <a:r>
              <a:rPr lang="vi-VN" sz="1400" dirty="0">
                <a:solidFill>
                  <a:srgbClr val="0072BC"/>
                </a:solidFill>
              </a:rPr>
              <a:t>và cung cấp giải pháp </a:t>
            </a:r>
          </a:p>
          <a:p>
            <a:pPr algn="ctr"/>
            <a:r>
              <a:rPr lang="vi-VN" sz="1400" dirty="0">
                <a:solidFill>
                  <a:srgbClr val="0072BC"/>
                </a:solidFill>
              </a:rPr>
              <a:t>năng suất – chất lượng</a:t>
            </a:r>
            <a:endParaRPr lang="en-US" sz="1400" dirty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0"/>
          </p:nvPr>
        </p:nvSpPr>
        <p:spPr>
          <a:xfrm>
            <a:off x="623887" y="1158640"/>
            <a:ext cx="6628598" cy="429373"/>
          </a:xfrm>
        </p:spPr>
        <p:txBody>
          <a:bodyPr/>
          <a:lstStyle/>
          <a:p>
            <a:r>
              <a:rPr lang="vi-VN"/>
              <a:t>Các mảng dịch vụ bao gồm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12" y="1851903"/>
            <a:ext cx="608425" cy="431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428" y="1756694"/>
            <a:ext cx="675884" cy="575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03" y="1688938"/>
            <a:ext cx="793700" cy="710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23" y="1660636"/>
            <a:ext cx="503637" cy="7673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67" y="3466666"/>
            <a:ext cx="427372" cy="644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16" y="3452324"/>
            <a:ext cx="672709" cy="6727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49" y="3452433"/>
            <a:ext cx="713408" cy="6724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80" y="3472517"/>
            <a:ext cx="632322" cy="6323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4" y="5332771"/>
            <a:ext cx="735979" cy="7039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58" y="5314505"/>
            <a:ext cx="558225" cy="740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16" y="5360641"/>
            <a:ext cx="779475" cy="6482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44" y="5354782"/>
            <a:ext cx="803395" cy="659958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072FB43A-7E0E-4C7C-B55F-467141474E17}"/>
              </a:ext>
            </a:extLst>
          </p:cNvPr>
          <p:cNvSpPr txBox="1">
            <a:spLocks/>
          </p:cNvSpPr>
          <p:nvPr/>
        </p:nvSpPr>
        <p:spPr>
          <a:xfrm>
            <a:off x="623887" y="439848"/>
            <a:ext cx="6786203" cy="619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72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buSzPct val="100000"/>
            </a:pPr>
            <a:r>
              <a:rPr lang="en-US" b="1"/>
              <a:t>LĨNH VỰC KỸ THUẬT</a:t>
            </a:r>
            <a:endParaRPr lang="en-US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2AFB10-FAD7-4D8C-BC2C-089A99E50D1C}"/>
              </a:ext>
            </a:extLst>
          </p:cNvPr>
          <p:cNvSpPr txBox="1"/>
          <p:nvPr/>
        </p:nvSpPr>
        <p:spPr>
          <a:xfrm>
            <a:off x="405534" y="2533570"/>
            <a:ext cx="2419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Vật liệu</a:t>
            </a:r>
            <a:endParaRPr lang="en-US" sz="1400" dirty="0">
              <a:solidFill>
                <a:srgbClr val="0072BC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(</a:t>
            </a:r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Kim loại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 &amp; </a:t>
            </a:r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Phi kim loại</a:t>
            </a:r>
            <a:r>
              <a:rPr lang="en-US" sz="1400" dirty="0">
                <a:solidFill>
                  <a:srgbClr val="4472C4"/>
                </a:solidFill>
                <a:latin typeface="UTM Avo" panose="02040603050506020204" pitchFamily="18" charset="0"/>
              </a:rPr>
              <a:t> 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E45FFC-8F61-4349-BDFA-044ECF22EED6}"/>
              </a:ext>
            </a:extLst>
          </p:cNvPr>
          <p:cNvSpPr txBox="1"/>
          <p:nvPr/>
        </p:nvSpPr>
        <p:spPr>
          <a:xfrm>
            <a:off x="2262776" y="2548191"/>
            <a:ext cx="229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Máy móc, thiết bị,</a:t>
            </a:r>
          </a:p>
          <a:p>
            <a:pPr algn="ctr"/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dây chuyền</a:t>
            </a:r>
            <a:endParaRPr lang="en-US" sz="1400" dirty="0">
              <a:solidFill>
                <a:srgbClr val="0072BC"/>
              </a:solidFill>
              <a:latin typeface="UTM Avo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F34107-54E2-4DE8-AD0D-6D0B83E0A10E}"/>
              </a:ext>
            </a:extLst>
          </p:cNvPr>
          <p:cNvSpPr txBox="1"/>
          <p:nvPr/>
        </p:nvSpPr>
        <p:spPr>
          <a:xfrm>
            <a:off x="4353696" y="2519717"/>
            <a:ext cx="2251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Thử nghiệm hàn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&amp; </a:t>
            </a:r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không phá hủy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 (NDT) </a:t>
            </a:r>
            <a:r>
              <a:rPr lang="en-US" sz="1400" dirty="0" err="1">
                <a:solidFill>
                  <a:srgbClr val="0072BC"/>
                </a:solidFill>
                <a:latin typeface="UTM Avo" panose="02040603050506020204" pitchFamily="18" charset="0"/>
              </a:rPr>
              <a:t>cấu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0072BC"/>
                </a:solidFill>
                <a:latin typeface="UTM Avo" panose="02040603050506020204" pitchFamily="18" charset="0"/>
              </a:rPr>
              <a:t>kiện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0072BC"/>
                </a:solidFill>
                <a:latin typeface="UTM Avo" panose="02040603050506020204" pitchFamily="18" charset="0"/>
              </a:rPr>
              <a:t>thép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, </a:t>
            </a:r>
            <a:r>
              <a:rPr lang="en-US" sz="1400" dirty="0" err="1">
                <a:solidFill>
                  <a:srgbClr val="0072BC"/>
                </a:solidFill>
                <a:latin typeface="UTM Avo" panose="02040603050506020204" pitchFamily="18" charset="0"/>
              </a:rPr>
              <a:t>mối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0072BC"/>
                </a:solidFill>
                <a:latin typeface="UTM Avo" panose="02040603050506020204" pitchFamily="18" charset="0"/>
              </a:rPr>
              <a:t>hàn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849CBB4-635E-41B8-A97E-108A7F12B42B}"/>
              </a:ext>
            </a:extLst>
          </p:cNvPr>
          <p:cNvSpPr txBox="1"/>
          <p:nvPr/>
        </p:nvSpPr>
        <p:spPr>
          <a:xfrm>
            <a:off x="6452332" y="2457653"/>
            <a:ext cx="2596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Hóa chất</a:t>
            </a:r>
            <a:r>
              <a:rPr lang="fr-FR" sz="1400" dirty="0">
                <a:solidFill>
                  <a:srgbClr val="0072BC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fr-FR" sz="1400" dirty="0">
                <a:solidFill>
                  <a:srgbClr val="0072BC"/>
                </a:solidFill>
                <a:latin typeface="UTM Avo" panose="02040603050506020204" pitchFamily="18" charset="0"/>
              </a:rPr>
              <a:t>(</a:t>
            </a:r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Hóa chất</a:t>
            </a:r>
            <a:r>
              <a:rPr lang="fr-FR" sz="1400" dirty="0">
                <a:solidFill>
                  <a:srgbClr val="0072BC"/>
                </a:solidFill>
                <a:latin typeface="UTM Avo" panose="02040603050506020204" pitchFamily="18" charset="0"/>
              </a:rPr>
              <a:t>, </a:t>
            </a:r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phân bón</a:t>
            </a:r>
            <a:r>
              <a:rPr lang="fr-FR" sz="1400" dirty="0">
                <a:solidFill>
                  <a:srgbClr val="0072BC"/>
                </a:solidFill>
                <a:latin typeface="UTM Avo" panose="02040603050506020204" pitchFamily="18" charset="0"/>
              </a:rPr>
              <a:t>, </a:t>
            </a:r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thuốc bảo vệ thực vật)</a:t>
            </a:r>
            <a:endParaRPr lang="en-US" sz="1400" dirty="0">
              <a:solidFill>
                <a:srgbClr val="0072BC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C6427E-1913-42AB-AD1C-3D1094A87221}"/>
              </a:ext>
            </a:extLst>
          </p:cNvPr>
          <p:cNvSpPr txBox="1"/>
          <p:nvPr/>
        </p:nvSpPr>
        <p:spPr>
          <a:xfrm>
            <a:off x="125252" y="4265759"/>
            <a:ext cx="2293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Sản phẩm hóa dầu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(</a:t>
            </a:r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Xăng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, </a:t>
            </a:r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dầu 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DO, FO,</a:t>
            </a:r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 nhớt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,</a:t>
            </a:r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 Phụ gia...</a:t>
            </a:r>
            <a:endParaRPr lang="en-US" sz="1400" dirty="0">
              <a:solidFill>
                <a:srgbClr val="0072BC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687CAA2-2FDB-4320-B5F4-EFA16B52C3C0}"/>
              </a:ext>
            </a:extLst>
          </p:cNvPr>
          <p:cNvSpPr txBox="1"/>
          <p:nvPr/>
        </p:nvSpPr>
        <p:spPr>
          <a:xfrm>
            <a:off x="2347590" y="4231156"/>
            <a:ext cx="2374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An toàn thực phẩm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(</a:t>
            </a:r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Chế phẩm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,</a:t>
            </a:r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 phụ gia thực phẩm, chất tiếp xúc thực phẩm..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.)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A637C4-AF94-4DBC-90E3-88AA9CE6388A}"/>
              </a:ext>
            </a:extLst>
          </p:cNvPr>
          <p:cNvSpPr txBox="1"/>
          <p:nvPr/>
        </p:nvSpPr>
        <p:spPr>
          <a:xfrm>
            <a:off x="4569196" y="4265759"/>
            <a:ext cx="2375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Thủy hải sản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,</a:t>
            </a:r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 nông sản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, </a:t>
            </a:r>
          </a:p>
          <a:p>
            <a:pPr algn="ctr"/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Thức ăn chăn nuôi</a:t>
            </a:r>
            <a:endParaRPr lang="en-US" sz="1400" dirty="0">
              <a:solidFill>
                <a:srgbClr val="0072BC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287629-F13C-4C7D-93BB-4A500B1C05C1}"/>
              </a:ext>
            </a:extLst>
          </p:cNvPr>
          <p:cNvSpPr txBox="1"/>
          <p:nvPr/>
        </p:nvSpPr>
        <p:spPr>
          <a:xfrm>
            <a:off x="6872457" y="4244453"/>
            <a:ext cx="2035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Môi trường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(</a:t>
            </a:r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Thử nghiệm, đo đạc, quan trắc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DB110A9-C432-4380-8969-FC9EF04E1705}"/>
              </a:ext>
            </a:extLst>
          </p:cNvPr>
          <p:cNvSpPr txBox="1"/>
          <p:nvPr/>
        </p:nvSpPr>
        <p:spPr>
          <a:xfrm>
            <a:off x="327899" y="6077473"/>
            <a:ext cx="203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Vật liệu &amp; cấu kiện xây dựng</a:t>
            </a:r>
            <a:endParaRPr lang="en-US" sz="1400" dirty="0">
              <a:solidFill>
                <a:srgbClr val="0072BC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D84A23E-6EA2-4062-ADAA-39D1D93B2F63}"/>
              </a:ext>
            </a:extLst>
          </p:cNvPr>
          <p:cNvSpPr txBox="1"/>
          <p:nvPr/>
        </p:nvSpPr>
        <p:spPr>
          <a:xfrm>
            <a:off x="2318183" y="6054001"/>
            <a:ext cx="229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Điện – điện tử - </a:t>
            </a:r>
          </a:p>
          <a:p>
            <a:pPr algn="ctr"/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Viễn thông</a:t>
            </a:r>
            <a:endParaRPr lang="en-US" sz="1400" dirty="0">
              <a:solidFill>
                <a:srgbClr val="0072BC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21965A-FCF4-4B9E-81D8-EEBCFF28EFC0}"/>
              </a:ext>
            </a:extLst>
          </p:cNvPr>
          <p:cNvSpPr txBox="1"/>
          <p:nvPr/>
        </p:nvSpPr>
        <p:spPr>
          <a:xfrm>
            <a:off x="4353696" y="6055017"/>
            <a:ext cx="2532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Hàng tiêu dùng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(</a:t>
            </a:r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Vải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,</a:t>
            </a:r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 giầy dép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, </a:t>
            </a:r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đồ chơi trẻ em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,</a:t>
            </a:r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 nhựa, đồ gỗ nội thất</a:t>
            </a:r>
            <a:r>
              <a:rPr lang="en-US" sz="1400" dirty="0">
                <a:solidFill>
                  <a:srgbClr val="0072BC"/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902DD36-5906-4B04-B92B-2024BDC11EC8}"/>
              </a:ext>
            </a:extLst>
          </p:cNvPr>
          <p:cNvSpPr txBox="1"/>
          <p:nvPr/>
        </p:nvSpPr>
        <p:spPr>
          <a:xfrm>
            <a:off x="6732782" y="6025337"/>
            <a:ext cx="203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dirty="0">
                <a:solidFill>
                  <a:srgbClr val="0072BC"/>
                </a:solidFill>
                <a:latin typeface="UTM Avo" panose="02040603050506020204" pitchFamily="18" charset="0"/>
              </a:rPr>
              <a:t>Ứng dụng công nghệ MSMV – GS1</a:t>
            </a:r>
            <a:endParaRPr lang="en-US" sz="1400" dirty="0">
              <a:solidFill>
                <a:srgbClr val="0072BC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4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1361-E73A-0E88-B1C0-64B013A5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97" y="3088891"/>
            <a:ext cx="7177915" cy="1431349"/>
          </a:xfrm>
        </p:spPr>
        <p:txBody>
          <a:bodyPr/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QUY TRÌNH, CÁC NỘI DUNG THỰC HIỆN VỀ KIỂM TRA, GIÁM ĐỊNH, CHỨNG NHẬN ĐỐI VỚI THỰC PHẨM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0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86B5-447F-428B-ABE8-9CB97D6B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27" y="305940"/>
            <a:ext cx="6000751" cy="629924"/>
          </a:xfrm>
        </p:spPr>
        <p:txBody>
          <a:bodyPr/>
          <a:lstStyle/>
          <a:p>
            <a:pPr algn="ctr"/>
            <a:r>
              <a:rPr lang="vi-VN" sz="2100" dirty="0"/>
              <a:t>Các dịch vụ của QUATEST 3 liên quan đến nhóm sản phẩm Thực phẩm</a:t>
            </a:r>
            <a:endParaRPr lang="en-US" sz="2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8BECF-6FD1-4AB2-9BFF-424C7B72C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319" y="1353852"/>
            <a:ext cx="8791911" cy="575431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vi-VN" sz="4600" b="1" dirty="0"/>
              <a:t>ĐÁNH GIÁ SỰ PHÙ HỢP</a:t>
            </a:r>
            <a:endParaRPr lang="en-US" sz="4600" b="1" dirty="0"/>
          </a:p>
          <a:p>
            <a:pPr lvl="0">
              <a:lnSpc>
                <a:spcPct val="140000"/>
              </a:lnSpc>
            </a:pPr>
            <a:r>
              <a:rPr lang="vi-VN" sz="4600" dirty="0">
                <a:latin typeface="+mn-lt"/>
              </a:rPr>
              <a:t>Kiểm tra nhà nước thực phẩm nhập khẩu theo chỉ định của các Bộ quản lý chuyên ngành</a:t>
            </a:r>
          </a:p>
          <a:p>
            <a:pPr>
              <a:lnSpc>
                <a:spcPct val="140000"/>
              </a:lnSpc>
            </a:pPr>
            <a:r>
              <a:rPr lang="vi-VN" sz="4600" dirty="0">
                <a:latin typeface="+mn-lt"/>
              </a:rPr>
              <a:t>Chứng nhận hợp quy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vi-VN" sz="4600" dirty="0">
                <a:latin typeface="+mn-lt"/>
              </a:rPr>
              <a:t>       Phương thức 1: chứng nhận trên mẫu đại diện</a:t>
            </a:r>
            <a:endParaRPr lang="en-US" sz="4600" dirty="0">
              <a:latin typeface="+mn-lt"/>
            </a:endParaRPr>
          </a:p>
          <a:p>
            <a:pPr marL="0" lvl="0" indent="0">
              <a:lnSpc>
                <a:spcPct val="140000"/>
              </a:lnSpc>
              <a:buNone/>
            </a:pPr>
            <a:r>
              <a:rPr lang="vi-VN" sz="4600" dirty="0">
                <a:latin typeface="+mn-lt"/>
              </a:rPr>
              <a:t>       Phương thức 7: chứng nhận trên lô hàng nhập khẩu / sản xuất trong nước</a:t>
            </a:r>
          </a:p>
          <a:p>
            <a:pPr marL="0" lvl="0" indent="0">
              <a:lnSpc>
                <a:spcPct val="140000"/>
              </a:lnSpc>
              <a:buNone/>
            </a:pPr>
            <a:r>
              <a:rPr lang="vi-VN" sz="4600" dirty="0">
                <a:latin typeface="+mn-lt"/>
              </a:rPr>
              <a:t>       Phương thức 5: chứng nhận trên dây chuyền sản xuất đối với sản phẩm trong nước/ nhập khẩu. </a:t>
            </a:r>
          </a:p>
          <a:p>
            <a:pPr lvl="0">
              <a:lnSpc>
                <a:spcPct val="140000"/>
              </a:lnSpc>
            </a:pPr>
            <a:r>
              <a:rPr lang="vi-VN" sz="4600" dirty="0">
                <a:latin typeface="+mn-lt"/>
              </a:rPr>
              <a:t>Giám định</a:t>
            </a:r>
            <a:endParaRPr lang="en-US" sz="4600" dirty="0">
              <a:latin typeface="+mn-lt"/>
            </a:endParaRPr>
          </a:p>
          <a:p>
            <a:pPr marL="1028700" lvl="2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600" dirty="0">
                <a:solidFill>
                  <a:schemeClr val="tx1"/>
                </a:solidFill>
              </a:rPr>
              <a:t>Giám định chất lượng an toàn của lô hàng nhập khẩu / sản xuất trong nước / lô hàng xuất khẩu</a:t>
            </a:r>
            <a:endParaRPr lang="en-US" sz="4600" dirty="0">
              <a:solidFill>
                <a:schemeClr val="tx1"/>
              </a:solidFill>
            </a:endParaRPr>
          </a:p>
          <a:p>
            <a:pPr marL="1028700" lvl="2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600" dirty="0">
                <a:solidFill>
                  <a:schemeClr val="tx1"/>
                </a:solidFill>
              </a:rPr>
              <a:t>Giám định chất lượng an toàn của mẫu sản phẩm </a:t>
            </a:r>
            <a:endParaRPr lang="en-US" sz="4600" dirty="0">
              <a:solidFill>
                <a:schemeClr val="tx1"/>
              </a:solidFill>
            </a:endParaRPr>
          </a:p>
          <a:p>
            <a:pPr marL="1028700" lvl="2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600" dirty="0">
                <a:solidFill>
                  <a:schemeClr val="tx1"/>
                </a:solidFill>
              </a:rPr>
              <a:t>Hướng dẫn Doanh nghiệp thủ tục Tự công bố/ Đăng ký bản công bố </a:t>
            </a:r>
            <a:r>
              <a:rPr lang="vi-VN" sz="4600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en-US" sz="4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4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600" dirty="0">
                <a:solidFill>
                  <a:schemeClr val="tx1"/>
                </a:solidFill>
              </a:rPr>
              <a:t>thử nghiệm, đánh giá sản phẩm và xây dựng Dự thảo Bản tự công bố/ Bản công bố sản phẩm)</a:t>
            </a:r>
            <a:endParaRPr lang="en-US" sz="4600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vi-VN" sz="4600" b="1" dirty="0"/>
              <a:t>THỬ NGHIỆM</a:t>
            </a:r>
            <a:endParaRPr lang="en-US" sz="4600" b="1" dirty="0"/>
          </a:p>
          <a:p>
            <a:pPr lvl="0">
              <a:lnSpc>
                <a:spcPct val="140000"/>
              </a:lnSpc>
            </a:pPr>
            <a:r>
              <a:rPr lang="vi-VN" sz="4600" dirty="0"/>
              <a:t>Phục vụ quản lý nhà nước</a:t>
            </a:r>
            <a:endParaRPr lang="en-US" sz="4600" dirty="0"/>
          </a:p>
          <a:p>
            <a:pPr lvl="0">
              <a:lnSpc>
                <a:spcPct val="140000"/>
              </a:lnSpc>
            </a:pPr>
            <a:r>
              <a:rPr lang="vi-VN" sz="4600" dirty="0"/>
              <a:t>Yêu cầu của cá nhân, tổ chức</a:t>
            </a:r>
            <a:endParaRPr lang="en-US" sz="4600" dirty="0"/>
          </a:p>
          <a:p>
            <a:pPr>
              <a:lnSpc>
                <a:spcPct val="16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3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3858</TotalTime>
  <Words>2233</Words>
  <Application>Microsoft Office PowerPoint</Application>
  <PresentationFormat>On-screen Show (4:3)</PresentationFormat>
  <Paragraphs>253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UTM Avo</vt:lpstr>
      <vt:lpstr>Wingdings</vt:lpstr>
      <vt:lpstr>Office Theme</vt:lpstr>
      <vt:lpstr>HƯỚNG DẪN VỀ QUY TRÌNH, CÁC NỘI DUNG THỰC HIỆN VỀ KIỂM TRA, GIÁM ĐỊNH, CHỨNG NHẬN ĐỐI VỚI THỰC PHẨM</vt:lpstr>
      <vt:lpstr>GIỚI THIỆU VỀ  TRUNG TÂM KỸ THUẬT 3</vt:lpstr>
      <vt:lpstr>GIỚI THIỆU CHUNG</vt:lpstr>
      <vt:lpstr>SỨ MỆNH</vt:lpstr>
      <vt:lpstr>CÁC DỊCH VỤ CỦA  TRUNG TÂM KỸ THUẬT 3 (QUATEST 3)</vt:lpstr>
      <vt:lpstr>LĨNH VỰC KỸ THUẬT</vt:lpstr>
      <vt:lpstr>PowerPoint Presentation</vt:lpstr>
      <vt:lpstr>QUY TRÌNH, CÁC NỘI DUNG THỰC HIỆN VỀ KIỂM TRA, GIÁM ĐỊNH, CHỨNG NHẬN ĐỐI VỚI THỰC PHẨM</vt:lpstr>
      <vt:lpstr>Các dịch vụ của QUATEST 3 liên quan đến nhóm sản phẩm Thực phẩm</vt:lpstr>
      <vt:lpstr>Các dịch vụ của QUATEST 3 liên quan đến nhóm sản phẩm Thực phẩm</vt:lpstr>
      <vt:lpstr>Các dịch vụ của QUATEST 3 liên quan đến nhóm sản phẩm Thực phẩm</vt:lpstr>
      <vt:lpstr>Các dịch vụ của QUATEST 3 liên quan đến nhóm sản phẩm Thực phẩm</vt:lpstr>
      <vt:lpstr>Các dịch vụ của QUATEST 3 liên quan đến nhóm sản phẩm Thực phẩm</vt:lpstr>
      <vt:lpstr>Các dịch vụ của QUATEST 3 liên quan đến nhóm sản phẩm Thực phẩm</vt:lpstr>
      <vt:lpstr>Các dịch vụ của QUATEST 3 liên quan đến nhóm sản phẩm Thực phẩm</vt:lpstr>
      <vt:lpstr>Các dịch vụ của QUATEST 3 liên quan đến nhóm sản phẩm Thực phẩm</vt:lpstr>
      <vt:lpstr>LIÊN HỆ</vt:lpstr>
      <vt:lpstr>LIÊN HỆ</vt:lpstr>
      <vt:lpstr>LIÊN HỆ</vt:lpstr>
      <vt:lpstr>CHÂN THÀNH 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Thong Do Van Nguyen</dc:creator>
  <cp:lastModifiedBy>Admin</cp:lastModifiedBy>
  <cp:revision>362</cp:revision>
  <dcterms:created xsi:type="dcterms:W3CDTF">2017-04-04T07:20:53Z</dcterms:created>
  <dcterms:modified xsi:type="dcterms:W3CDTF">2026-04-17T22:28:31Z</dcterms:modified>
</cp:coreProperties>
</file>